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Noto Sans CJK SC Regular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Noto Sans CJK SC Regular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Noto Sans CJK SC Regular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Noto Sans CJK SC Regular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Noto Sans CJK SC Regular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Noto Sans CJK SC Regular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Noto Sans CJK SC Regular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Noto Sans CJK SC Regular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Noto Sans CJK SC Regular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6" d="100"/>
          <a:sy n="156" d="100"/>
        </p:scale>
        <p:origin x="1944" y="15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>
            <a:extLst>
              <a:ext uri="{FF2B5EF4-FFF2-40B4-BE49-F238E27FC236}">
                <a16:creationId xmlns:a16="http://schemas.microsoft.com/office/drawing/2014/main" id="{8C6482EE-C783-EC1A-6EE4-691F133FEE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57020734-2F26-46AA-377A-883272BE5C89}"/>
              </a:ext>
            </a:extLst>
          </p:cNvPr>
          <p:cNvSpPr>
            <a:spLocks noGrp="1" noChangeArrowheads="1"/>
          </p:cNvSpPr>
          <p:nvPr>
            <p:ph type="sldImg"/>
          </p:nvPr>
        </p:nvSpPr>
        <p:spPr bwMode="auto">
          <a:xfrm>
            <a:off x="-11798300" y="-11796713"/>
            <a:ext cx="11796712" cy="12490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59A7DD29-F095-B4D2-71F8-3C29A46817E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3225" cy="411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>
            <a:extLst>
              <a:ext uri="{FF2B5EF4-FFF2-40B4-BE49-F238E27FC236}">
                <a16:creationId xmlns:a16="http://schemas.microsoft.com/office/drawing/2014/main" id="{090A27FE-A8D2-9DAD-96F7-37CD469B9416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5E1123BD-B085-78FB-A2DE-810E8AAA7D92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>
            <a:extLst>
              <a:ext uri="{FF2B5EF4-FFF2-40B4-BE49-F238E27FC236}">
                <a16:creationId xmlns:a16="http://schemas.microsoft.com/office/drawing/2014/main" id="{1781FA2E-2202-4BA3-8D1A-2F8C43959F27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BFE5D554-97B6-FF94-ABB6-B4001829C810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>
            <a:extLst>
              <a:ext uri="{FF2B5EF4-FFF2-40B4-BE49-F238E27FC236}">
                <a16:creationId xmlns:a16="http://schemas.microsoft.com/office/drawing/2014/main" id="{0F66F473-ACEB-8B04-FC6C-1986908D0B2D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7901D5D9-ADBF-EC48-6404-0C861D1FAAB0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>
            <a:extLst>
              <a:ext uri="{FF2B5EF4-FFF2-40B4-BE49-F238E27FC236}">
                <a16:creationId xmlns:a16="http://schemas.microsoft.com/office/drawing/2014/main" id="{35AE4775-BFAA-FB31-9139-EB2A5ED21CB0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2481C548-F499-C45A-25DA-1896E932F306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>
            <a:extLst>
              <a:ext uri="{FF2B5EF4-FFF2-40B4-BE49-F238E27FC236}">
                <a16:creationId xmlns:a16="http://schemas.microsoft.com/office/drawing/2014/main" id="{CD4F36D9-B829-06FE-8DE2-D087C15BD641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72D040E7-C6C1-55DA-BE6B-5F1361AD5E56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>
            <a:extLst>
              <a:ext uri="{FF2B5EF4-FFF2-40B4-BE49-F238E27FC236}">
                <a16:creationId xmlns:a16="http://schemas.microsoft.com/office/drawing/2014/main" id="{0AD5D9F1-C60B-FA69-E601-DD7DC2D0F732}"/>
              </a:ext>
            </a:extLst>
          </p:cNvPr>
          <p:cNvSpPr txBox="1">
            <a:spLocks noChangeArrowheads="1"/>
          </p:cNvSpPr>
          <p:nvPr>
            <p:ph type="sldImg"/>
          </p:nvPr>
        </p:nvSpPr>
        <p:spPr bwMode="auto">
          <a:xfrm>
            <a:off x="2143125" y="695325"/>
            <a:ext cx="257175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480731FF-2B1E-2E4F-7501-3D8D91F7DF31}"/>
              </a:ext>
            </a:extLst>
          </p:cNvPr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E5FB5-2559-746A-3323-21FA9246B6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700BEE-4C12-F716-C223-FC8A5B09D8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33147C-2E05-C05D-68EC-AE58F0F4355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31025F0-3467-459C-AF8F-5089AE8FDE2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53135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47F53B-BC1D-29F6-5E81-F45F9A248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6575F9-5363-3D32-326D-324A996BCD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D799C0-A125-98A5-28C4-6309784E723C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496E2A4-275A-4C09-9F2D-AF9907D1645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57752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B256B39-F877-FC7F-6168-3AD681B488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3513" y="609600"/>
            <a:ext cx="1941512" cy="54832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4434F9-6B5C-F67C-8352-B74DAD92D3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5313" cy="54832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41C909-A5B8-77CA-A8CA-B1E3B06A814C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A8FC72A-07E5-4346-AF08-21126C460CA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82842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D5A0E-1052-3C13-076F-8B3630CEB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16BD9-36FE-F350-41EC-89283A5B82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AD4D09-B70B-099C-EDD1-B843B53844A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F9F64EF-F3B9-4A1C-AC5E-823CBA8CC95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60900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59BE7-EBE0-2E85-B256-618957D99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1116BB-4D71-FF96-B5F9-3CAF2FF823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38DD2D-3CCD-BAA8-F7A0-054FB077F79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22D78A9-8326-4BA0-9197-2E3607C6B37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4883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BDE8D-74A1-74AB-A30C-1BA7F9555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6741B-DA46-8917-FFF3-92EE450076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1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2770CC-84B9-42CA-F8E9-F9847224DA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08412" cy="4111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1ACD7C-F08E-A2C8-559F-CCF081BDA3AF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F577472-419F-484F-BFC4-73C4D5F533E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86314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E0DBF-62DE-EF2D-695B-63F52942C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1ED7A7-6F78-B465-759E-59E5CE5F70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0EB59C-A5ED-3035-6013-DFEAA683A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DD688E-897C-58CA-20FE-DC6CFA54C2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20A228-C729-A532-1589-3F3B9748DF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8C2060-F850-5D31-B013-4A7C5147CBAA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C189F3C-66C8-4250-93CB-E1AB223B764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03847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11752-9623-FBE6-CA6C-0AFB802BE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61162AE-C9DF-6E5B-0F73-87BB14296C59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4678C83-6B7C-4E6D-AC11-A44DF13A1CC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95063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D996797-0EDC-6106-739D-6562B02B1407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AB61B05-4C5D-4E99-981C-CCA210F580D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2953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5CE12-6252-23B0-DA0A-C1595868F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65906B-5868-AE1A-2D69-404651CE71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D7F9F9-9CCD-B8E4-C2CB-CE3955E7D5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F6EC66-0B3E-C871-D96B-FE0685267D74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B46D0A7-D463-43C7-AA59-6FE0913B157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53670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6DE70-CFD7-4117-F772-4B4F43890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133305-8113-1C25-4268-26254A2E71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D4A6A6-3D43-D347-6264-74A65E8084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B79FD5-538F-9E7D-1403-3B778F0BCAD6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9B069AA-8F6D-41DE-9877-6B0EA482072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5326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>
            <a:extLst>
              <a:ext uri="{FF2B5EF4-FFF2-40B4-BE49-F238E27FC236}">
                <a16:creationId xmlns:a16="http://schemas.microsoft.com/office/drawing/2014/main" id="{4D8F63D1-9FD2-52EC-C209-4B202BD5E9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69225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17410D75-6AD0-AC30-C29E-4E45D63276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69225" cy="411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</p:txBody>
      </p:sp>
      <p:sp>
        <p:nvSpPr>
          <p:cNvPr id="1027" name="Text Box 3">
            <a:extLst>
              <a:ext uri="{FF2B5EF4-FFF2-40B4-BE49-F238E27FC236}">
                <a16:creationId xmlns:a16="http://schemas.microsoft.com/office/drawing/2014/main" id="{855857BA-3B8B-B3CE-F10D-7A5A0C5CE3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28" name="Text Box 4">
            <a:extLst>
              <a:ext uri="{FF2B5EF4-FFF2-40B4-BE49-F238E27FC236}">
                <a16:creationId xmlns:a16="http://schemas.microsoft.com/office/drawing/2014/main" id="{8DFEB170-E7A0-5830-AD8E-094980FEB3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6000F35-2EE5-278A-A920-4973FDC11E8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9018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cs typeface="DejaVu Sans" panose="020B0603030804020204" pitchFamily="34" charset="0"/>
              </a:defRPr>
            </a:lvl1pPr>
          </a:lstStyle>
          <a:p>
            <a:fld id="{BED26225-AFC9-4DFD-BCBC-543EDC38229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cs typeface="Noto Sans CJK SC Regular" charset="0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cs typeface="Noto Sans CJK SC Regular" charset="0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cs typeface="Noto Sans CJK SC Regular" charset="0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cs typeface="Noto Sans CJK SC Regular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cs typeface="Noto Sans CJK SC Regular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cs typeface="Noto Sans CJK SC Regular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cs typeface="Noto Sans CJK SC Regular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cs typeface="Noto Sans CJK SC Regular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>
            <a:extLst>
              <a:ext uri="{FF2B5EF4-FFF2-40B4-BE49-F238E27FC236}">
                <a16:creationId xmlns:a16="http://schemas.microsoft.com/office/drawing/2014/main" id="{9E508BDA-CAF9-7CD8-6EED-4128EBA6FD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GB" altLang="en-US" sz="4400">
                <a:cs typeface="Times New Roman" panose="02020603050405020304" pitchFamily="18" charset="0"/>
              </a:rPr>
              <a:t>Continuous Data</a:t>
            </a:r>
            <a:r>
              <a:rPr lang="en-GB" altLang="en-US" sz="4400"/>
              <a:t> </a:t>
            </a:r>
          </a:p>
        </p:txBody>
      </p:sp>
      <p:sp>
        <p:nvSpPr>
          <p:cNvPr id="14338" name="Text Box 2">
            <a:extLst>
              <a:ext uri="{FF2B5EF4-FFF2-40B4-BE49-F238E27FC236}">
                <a16:creationId xmlns:a16="http://schemas.microsoft.com/office/drawing/2014/main" id="{2A518ED1-88DF-62DF-0775-335753C474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1pPr>
            <a:lvl2pPr marL="739775" indent="-282575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2pPr>
            <a:lvl3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3pPr>
            <a:lvl4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4pPr>
            <a:lvl5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9pPr>
          </a:lstStyle>
          <a:p>
            <a:pPr>
              <a:lnSpc>
                <a:spcPct val="90000"/>
              </a:lnSpc>
              <a:spcBef>
                <a:spcPts val="700"/>
              </a:spcBef>
              <a:buFont typeface="Times New Roman" panose="02020603050405020304" pitchFamily="18" charset="0"/>
              <a:buChar char="•"/>
            </a:pPr>
            <a:r>
              <a:rPr lang="en-GB" altLang="en-US" sz="2800">
                <a:cs typeface="Times New Roman" panose="02020603050405020304" pitchFamily="18" charset="0"/>
              </a:rPr>
              <a:t>Number of possible values is very large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GB" altLang="en-US">
                <a:cs typeface="Times New Roman" panose="02020603050405020304" pitchFamily="18" charset="0"/>
              </a:rPr>
              <a:t> 	strictly speaking uncountably infinite!</a:t>
            </a:r>
            <a:r>
              <a:rPr lang="en-GB" altLang="en-US"/>
              <a:t> </a:t>
            </a:r>
          </a:p>
          <a:p>
            <a:pPr>
              <a:lnSpc>
                <a:spcPct val="90000"/>
              </a:lnSpc>
              <a:spcBef>
                <a:spcPts val="700"/>
              </a:spcBef>
              <a:buFont typeface="Times New Roman" panose="02020603050405020304" pitchFamily="18" charset="0"/>
              <a:buChar char="•"/>
            </a:pPr>
            <a:r>
              <a:rPr lang="en-GB" altLang="en-US" sz="2800">
                <a:cs typeface="Times New Roman" panose="02020603050405020304" pitchFamily="18" charset="0"/>
              </a:rPr>
              <a:t>Measurements: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GB" altLang="en-US">
                <a:cs typeface="Times New Roman" panose="02020603050405020304" pitchFamily="18" charset="0"/>
              </a:rPr>
              <a:t>	interval, eg temperature</a:t>
            </a:r>
            <a:r>
              <a:rPr lang="en-GB" altLang="en-US"/>
              <a:t> 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GB" altLang="en-US">
                <a:cs typeface="Times New Roman" panose="02020603050405020304" pitchFamily="18" charset="0"/>
              </a:rPr>
              <a:t>  ratio,      eg money</a:t>
            </a:r>
            <a:r>
              <a:rPr lang="en-GB" altLang="en-US"/>
              <a:t> </a:t>
            </a:r>
          </a:p>
          <a:p>
            <a:pPr>
              <a:lnSpc>
                <a:spcPct val="90000"/>
              </a:lnSpc>
              <a:spcBef>
                <a:spcPts val="700"/>
              </a:spcBef>
              <a:buFont typeface="Times New Roman" panose="02020603050405020304" pitchFamily="18" charset="0"/>
              <a:buChar char="•"/>
            </a:pPr>
            <a:r>
              <a:rPr lang="en-GB" altLang="en-US" sz="2800">
                <a:cs typeface="Times New Roman" panose="02020603050405020304" pitchFamily="18" charset="0"/>
              </a:rPr>
              <a:t>Large counts: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GB" altLang="en-US">
                <a:cs typeface="Times New Roman" panose="02020603050405020304" pitchFamily="18" charset="0"/>
              </a:rPr>
              <a:t>treated as being effectively continuous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GB" altLang="en-US">
                <a:cs typeface="Times New Roman" panose="02020603050405020304" pitchFamily="18" charset="0"/>
              </a:rPr>
              <a:t>Eg number of red blood cells per 100ml of blood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 additive="repl">
                                        <p:cTn id="9" dur="10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4" dur="500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5" dur="5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5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05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9" dur="500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" dur="500" fill="hold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05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6" dur="500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7" dur="500" fill="hold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" dur="500" fill="hold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05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4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1" dur="500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3" dur="500" fill="hold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05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4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6" dur="500"/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7" dur="500" fill="hold"/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500" fill="hold"/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05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3" dur="500"/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4" dur="500" fill="hold"/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5" dur="500" fill="hold"/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05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4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8" dur="500"/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9" dur="500" fill="hold"/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0" dur="500" fill="hold"/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05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4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3" dur="500"/>
                                        <p:tgtEl>
                                          <p:spTgt spid="143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54" dur="500" fill="hold"/>
                                        <p:tgtEl>
                                          <p:spTgt spid="143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5" dur="500" fill="hold"/>
                                        <p:tgtEl>
                                          <p:spTgt spid="143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05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1EF62868-EFF2-CFE5-5229-ACF3425037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>
                <a:cs typeface="Times New Roman" panose="02020603050405020304" pitchFamily="18" charset="0"/>
              </a:rPr>
              <a:t>Mean versus Median</a:t>
            </a:r>
            <a:r>
              <a:rPr lang="en-GB" altLang="en-US"/>
              <a:t> 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A59172E9-F0E5-D8FD-2DDB-A75CC2AD95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b="1" i="1">
                <a:cs typeface="Times New Roman" panose="02020603050405020304" pitchFamily="18" charset="0"/>
              </a:rPr>
              <a:t>Mean</a:t>
            </a:r>
          </a:p>
          <a:p>
            <a:pPr lvl="1" eaLnBrk="1" hangingPunct="1"/>
            <a:r>
              <a:rPr lang="en-GB" altLang="en-US">
                <a:cs typeface="Times New Roman" panose="02020603050405020304" pitchFamily="18" charset="0"/>
              </a:rPr>
              <a:t> makes more efficient use of all the data</a:t>
            </a:r>
          </a:p>
          <a:p>
            <a:pPr lvl="1" eaLnBrk="1" hangingPunct="1"/>
            <a:r>
              <a:rPr lang="en-GB" altLang="en-US">
                <a:cs typeface="Times New Roman" panose="02020603050405020304" pitchFamily="18" charset="0"/>
              </a:rPr>
              <a:t> but is strongly affected by outliers</a:t>
            </a:r>
          </a:p>
          <a:p>
            <a:pPr eaLnBrk="1" hangingPunct="1"/>
            <a:r>
              <a:rPr lang="en-GB" altLang="en-US" b="1" i="1">
                <a:cs typeface="Times New Roman" panose="02020603050405020304" pitchFamily="18" charset="0"/>
              </a:rPr>
              <a:t>Median</a:t>
            </a:r>
            <a:r>
              <a:rPr lang="en-GB" altLang="en-US">
                <a:cs typeface="Times New Roman" panose="02020603050405020304" pitchFamily="18" charset="0"/>
              </a:rPr>
              <a:t> </a:t>
            </a:r>
          </a:p>
          <a:p>
            <a:pPr lvl="1" eaLnBrk="1" hangingPunct="1"/>
            <a:r>
              <a:rPr lang="en-GB" altLang="en-US">
                <a:cs typeface="Times New Roman" panose="02020603050405020304" pitchFamily="18" charset="0"/>
              </a:rPr>
              <a:t> unaffected by outliers  - </a:t>
            </a:r>
            <a:r>
              <a:rPr lang="en-GB" altLang="en-US" i="1">
                <a:cs typeface="Times New Roman" panose="02020603050405020304" pitchFamily="18" charset="0"/>
              </a:rPr>
              <a:t>outlier resistant</a:t>
            </a:r>
            <a:r>
              <a:rPr lang="en-GB" altLang="en-US"/>
              <a:t> 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3EAA595C-056A-0325-1AD6-013835ABA3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>
                <a:cs typeface="Times New Roman" panose="02020603050405020304" pitchFamily="18" charset="0"/>
              </a:rPr>
              <a:t>Measures of Spread</a:t>
            </a:r>
            <a:r>
              <a:rPr lang="en-GB" altLang="en-US"/>
              <a:t> 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1ECF49E2-FDDE-2718-0309-CCA927AC7A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7772400" cy="4114800"/>
          </a:xfrm>
        </p:spPr>
        <p:txBody>
          <a:bodyPr/>
          <a:lstStyle/>
          <a:p>
            <a:pPr eaLnBrk="1" hangingPunct="1"/>
            <a:r>
              <a:rPr lang="en-GB" altLang="en-US" sz="2800" b="1">
                <a:cs typeface="Times New Roman" panose="02020603050405020304" pitchFamily="18" charset="0"/>
              </a:rPr>
              <a:t>The Range</a:t>
            </a:r>
            <a:r>
              <a:rPr lang="en-GB" altLang="en-US" sz="2800">
                <a:cs typeface="Times New Roman" panose="02020603050405020304" pitchFamily="18" charset="0"/>
              </a:rPr>
              <a:t> </a:t>
            </a:r>
          </a:p>
          <a:p>
            <a:pPr lvl="1" eaLnBrk="1" hangingPunct="1"/>
            <a:r>
              <a:rPr lang="en-GB" altLang="en-US" sz="2400">
                <a:cs typeface="Times New Roman" panose="02020603050405020304" pitchFamily="18" charset="0"/>
              </a:rPr>
              <a:t>		Maximum – Minimum </a:t>
            </a:r>
          </a:p>
          <a:p>
            <a:pPr eaLnBrk="1" hangingPunct="1"/>
            <a:r>
              <a:rPr lang="en-GB" altLang="en-US" sz="2800" b="1">
                <a:cs typeface="Times New Roman" panose="02020603050405020304" pitchFamily="18" charset="0"/>
              </a:rPr>
              <a:t>Inter Quartile Range,</a:t>
            </a:r>
            <a:r>
              <a:rPr lang="en-GB" altLang="en-US" sz="2800">
                <a:cs typeface="Times New Roman" panose="02020603050405020304" pitchFamily="18" charset="0"/>
              </a:rPr>
              <a:t> IQR = Q</a:t>
            </a:r>
            <a:r>
              <a:rPr lang="en-GB" altLang="en-US" sz="2800" baseline="-30000">
                <a:cs typeface="Times New Roman" panose="02020603050405020304" pitchFamily="18" charset="0"/>
              </a:rPr>
              <a:t>3</a:t>
            </a:r>
            <a:r>
              <a:rPr lang="en-GB" altLang="en-US" sz="2800">
                <a:cs typeface="Times New Roman" panose="02020603050405020304" pitchFamily="18" charset="0"/>
              </a:rPr>
              <a:t> - Q</a:t>
            </a:r>
            <a:r>
              <a:rPr lang="en-GB" altLang="en-US" sz="2800" baseline="-30000">
                <a:cs typeface="Times New Roman" panose="02020603050405020304" pitchFamily="18" charset="0"/>
              </a:rPr>
              <a:t>1</a:t>
            </a:r>
            <a:r>
              <a:rPr lang="en-GB" altLang="en-US" sz="2800">
                <a:cs typeface="Times New Roman" panose="02020603050405020304" pitchFamily="18" charset="0"/>
              </a:rPr>
              <a:t> </a:t>
            </a:r>
          </a:p>
          <a:p>
            <a:pPr lvl="1" eaLnBrk="1" hangingPunct="1"/>
            <a:r>
              <a:rPr lang="en-GB" altLang="en-US" sz="2400">
                <a:cs typeface="Times New Roman" panose="02020603050405020304" pitchFamily="18" charset="0"/>
              </a:rPr>
              <a:t>Q</a:t>
            </a:r>
            <a:r>
              <a:rPr lang="en-GB" altLang="en-US" sz="2400" baseline="-30000">
                <a:cs typeface="Times New Roman" panose="02020603050405020304" pitchFamily="18" charset="0"/>
              </a:rPr>
              <a:t>1</a:t>
            </a:r>
            <a:r>
              <a:rPr lang="en-GB" altLang="en-US" sz="2400">
                <a:cs typeface="Times New Roman" panose="02020603050405020304" pitchFamily="18" charset="0"/>
              </a:rPr>
              <a:t> = lower quartile : 25% of data below, 75% above </a:t>
            </a:r>
          </a:p>
          <a:p>
            <a:pPr lvl="1" eaLnBrk="1" hangingPunct="1"/>
            <a:r>
              <a:rPr lang="en-GB" altLang="en-US" sz="2400">
                <a:cs typeface="Times New Roman" panose="02020603050405020304" pitchFamily="18" charset="0"/>
              </a:rPr>
              <a:t>Q</a:t>
            </a:r>
            <a:r>
              <a:rPr lang="en-GB" altLang="en-US" sz="2400" baseline="-30000">
                <a:cs typeface="Times New Roman" panose="02020603050405020304" pitchFamily="18" charset="0"/>
              </a:rPr>
              <a:t>3</a:t>
            </a:r>
            <a:r>
              <a:rPr lang="en-GB" altLang="en-US" sz="2400">
                <a:cs typeface="Times New Roman" panose="02020603050405020304" pitchFamily="18" charset="0"/>
              </a:rPr>
              <a:t> = upper quartile : 75% of data below, 25% above</a:t>
            </a:r>
          </a:p>
          <a:p>
            <a:pPr lvl="1" eaLnBrk="1" hangingPunct="1"/>
            <a:r>
              <a:rPr lang="en-GB" altLang="en-US" sz="2400">
                <a:cs typeface="Times New Roman" panose="02020603050405020304" pitchFamily="18" charset="0"/>
              </a:rPr>
              <a:t>totally unaffected by outliers </a:t>
            </a:r>
          </a:p>
          <a:p>
            <a:pPr eaLnBrk="1" hangingPunct="1"/>
            <a:r>
              <a:rPr lang="en-GB" altLang="en-US" sz="2800">
                <a:cs typeface="Times New Roman" panose="02020603050405020304" pitchFamily="18" charset="0"/>
              </a:rPr>
              <a:t>Range and IQR therefore complement each other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>
            <a:extLst>
              <a:ext uri="{FF2B5EF4-FFF2-40B4-BE49-F238E27FC236}">
                <a16:creationId xmlns:a16="http://schemas.microsoft.com/office/drawing/2014/main" id="{A16091B2-B765-4AAE-5116-BC16D12883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>
                <a:cs typeface="Times New Roman" panose="02020603050405020304" pitchFamily="18" charset="0"/>
              </a:rPr>
              <a:t>Standard Deviation</a:t>
            </a:r>
            <a:br>
              <a:rPr lang="en-GB" altLang="en-US">
                <a:cs typeface="Times New Roman" panose="02020603050405020304" pitchFamily="18" charset="0"/>
              </a:rPr>
            </a:br>
            <a:r>
              <a:rPr lang="en-GB" altLang="en-US">
                <a:cs typeface="Times New Roman" panose="02020603050405020304" pitchFamily="18" charset="0"/>
              </a:rPr>
              <a:t> </a:t>
            </a:r>
            <a:r>
              <a:rPr lang="en-GB" altLang="en-US" i="1">
                <a:cs typeface="Times New Roman" panose="02020603050405020304" pitchFamily="18" charset="0"/>
              </a:rPr>
              <a:t>s</a:t>
            </a:r>
            <a:r>
              <a:rPr lang="en-GB" altLang="en-US">
                <a:cs typeface="Times New Roman" panose="02020603050405020304" pitchFamily="18" charset="0"/>
              </a:rPr>
              <a:t> or SD(x)</a:t>
            </a:r>
            <a:r>
              <a:rPr lang="en-GB" altLang="en-US" b="1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052" name="Rectangle 3">
            <a:extLst>
              <a:ext uri="{FF2B5EF4-FFF2-40B4-BE49-F238E27FC236}">
                <a16:creationId xmlns:a16="http://schemas.microsoft.com/office/drawing/2014/main" id="{A180FEDD-C395-7D7E-4AC5-129F318DBB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2057400"/>
            <a:ext cx="7772400" cy="2133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sz="2800" dirty="0">
                <a:cs typeface="Times New Roman" panose="02020603050405020304" pitchFamily="18" charset="0"/>
              </a:rPr>
              <a:t>SD(x)</a:t>
            </a:r>
            <a:r>
              <a:rPr lang="en-GB" altLang="en-US" sz="2800" dirty="0"/>
              <a:t> = </a:t>
            </a:r>
            <a:r>
              <a:rPr lang="en-GB" altLang="en-US" sz="2800" dirty="0">
                <a:cs typeface="Times New Roman" panose="02020603050405020304" pitchFamily="18" charset="0"/>
              </a:rPr>
              <a:t>√s</a:t>
            </a:r>
            <a:r>
              <a:rPr lang="en-GB" altLang="en-US" sz="2800" baseline="30000" dirty="0">
                <a:cs typeface="Times New Roman" panose="02020603050405020304" pitchFamily="18" charset="0"/>
              </a:rPr>
              <a:t>2</a:t>
            </a:r>
            <a:r>
              <a:rPr lang="en-GB" altLang="en-US" sz="2800" dirty="0"/>
              <a:t> where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28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28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en-US" sz="28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800" dirty="0"/>
              <a:t>			</a:t>
            </a:r>
            <a:r>
              <a:rPr lang="en-GB" altLang="en-US" sz="2400" dirty="0"/>
              <a:t>which is called the </a:t>
            </a:r>
            <a:r>
              <a:rPr lang="en-GB" altLang="en-US" sz="2400" i="1" dirty="0"/>
              <a:t>sample variance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400" dirty="0">
                <a:cs typeface="Times New Roman" panose="02020603050405020304" pitchFamily="18" charset="0"/>
              </a:rPr>
              <a:t>Divide by (</a:t>
            </a:r>
            <a:r>
              <a:rPr lang="en-GB" altLang="en-US" sz="2400" i="1" dirty="0">
                <a:cs typeface="Times New Roman" panose="02020603050405020304" pitchFamily="18" charset="0"/>
              </a:rPr>
              <a:t>n-1</a:t>
            </a:r>
            <a:r>
              <a:rPr lang="en-GB" altLang="en-US" sz="2400" dirty="0">
                <a:cs typeface="Times New Roman" panose="02020603050405020304" pitchFamily="18" charset="0"/>
              </a:rPr>
              <a:t>) rather than </a:t>
            </a:r>
            <a:r>
              <a:rPr lang="en-GB" altLang="en-US" sz="2400" i="1" dirty="0">
                <a:cs typeface="Times New Roman" panose="02020603050405020304" pitchFamily="18" charset="0"/>
              </a:rPr>
              <a:t>n</a:t>
            </a:r>
            <a:r>
              <a:rPr lang="en-GB" altLang="en-US" sz="2400" dirty="0"/>
              <a:t> </a:t>
            </a:r>
            <a:r>
              <a:rPr lang="en-GB" altLang="en-US" sz="2400" dirty="0">
                <a:cs typeface="Times New Roman" panose="02020603050405020304" pitchFamily="18" charset="0"/>
              </a:rPr>
              <a:t>to get an unbiased estimator of the variance (called </a:t>
            </a:r>
            <a:r>
              <a:rPr lang="en-GB" altLang="en-US" sz="2400" i="1" dirty="0">
                <a:cs typeface="Times New Roman" panose="02020603050405020304" pitchFamily="18" charset="0"/>
              </a:rPr>
              <a:t>Bessel’s correction</a:t>
            </a:r>
            <a:r>
              <a:rPr lang="en-GB" altLang="en-US" sz="2400" dirty="0">
                <a:cs typeface="Times New Roman" panose="02020603050405020304" pitchFamily="18" charset="0"/>
              </a:rPr>
              <a:t> - we’ll prove this later in the module).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400" dirty="0">
                <a:cs typeface="Times New Roman" panose="02020603050405020304" pitchFamily="18" charset="0"/>
              </a:rPr>
              <a:t>Dividing by </a:t>
            </a:r>
            <a:r>
              <a:rPr lang="en-GB" altLang="en-US" sz="2400" i="1" dirty="0">
                <a:cs typeface="Times New Roman" panose="02020603050405020304" pitchFamily="18" charset="0"/>
              </a:rPr>
              <a:t>n</a:t>
            </a:r>
            <a:r>
              <a:rPr lang="en-GB" altLang="en-US" sz="2400" dirty="0">
                <a:cs typeface="Times New Roman" panose="02020603050405020304" pitchFamily="18" charset="0"/>
              </a:rPr>
              <a:t> tends to give too low a value</a:t>
            </a:r>
            <a:r>
              <a:rPr lang="en-GB" altLang="en-US" sz="2400" dirty="0"/>
              <a:t> </a:t>
            </a:r>
          </a:p>
        </p:txBody>
      </p:sp>
      <p:graphicFrame>
        <p:nvGraphicFramePr>
          <p:cNvPr id="2050" name="Object 4">
            <a:extLst>
              <a:ext uri="{FF2B5EF4-FFF2-40B4-BE49-F238E27FC236}">
                <a16:creationId xmlns:a16="http://schemas.microsoft.com/office/drawing/2014/main" id="{8B19F04D-1579-7AF5-73B5-15874F56E80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57400" y="2590800"/>
          <a:ext cx="5029200" cy="133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473200" imgH="393700" progId="Equation.3">
                  <p:embed/>
                </p:oleObj>
              </mc:Choice>
              <mc:Fallback>
                <p:oleObj r:id="rId2" imgW="1473200" imgH="393700" progId="Equation.3">
                  <p:embed/>
                  <p:pic>
                    <p:nvPicPr>
                      <p:cNvPr id="2050" name="Object 4">
                        <a:extLst>
                          <a:ext uri="{FF2B5EF4-FFF2-40B4-BE49-F238E27FC236}">
                            <a16:creationId xmlns:a16="http://schemas.microsoft.com/office/drawing/2014/main" id="{8B19F04D-1579-7AF5-73B5-15874F56E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590800"/>
                        <a:ext cx="5029200" cy="1330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6BB14901-E327-00AF-B553-43C0303C4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Descriptive Statistics:</a:t>
            </a:r>
            <a:br>
              <a:rPr lang="en-GB" altLang="en-US"/>
            </a:br>
            <a:r>
              <a:rPr lang="en-GB" altLang="en-US" sz="3600"/>
              <a:t>Time on Social Networking Sites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F39377F-B730-3627-64DB-7EBBEC9AF6FB}"/>
              </a:ext>
            </a:extLst>
          </p:cNvPr>
          <p:cNvGraphicFramePr>
            <a:graphicFrameLocks noGrp="1"/>
          </p:cNvGraphicFramePr>
          <p:nvPr/>
        </p:nvGraphicFramePr>
        <p:xfrm>
          <a:off x="539750" y="2997200"/>
          <a:ext cx="7848600" cy="640080"/>
        </p:xfrm>
        <a:graphic>
          <a:graphicData uri="http://schemas.openxmlformats.org/drawingml/2006/table">
            <a:tbl>
              <a:tblPr/>
              <a:tblGrid>
                <a:gridCol w="1152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0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0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25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35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34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346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535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4011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3936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132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Courier New"/>
                          <a:ea typeface="Times New Roman"/>
                          <a:cs typeface="Times New Roman"/>
                        </a:rPr>
                        <a:t>Variable</a:t>
                      </a:r>
                      <a:endParaRPr lang="en-GB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Courier New"/>
                          <a:ea typeface="Times New Roman"/>
                          <a:cs typeface="Times New Roman"/>
                        </a:rPr>
                        <a:t>Gender</a:t>
                      </a:r>
                      <a:endParaRPr lang="en-GB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Courier New"/>
                          <a:ea typeface="Times New Roman"/>
                          <a:cs typeface="Times New Roman"/>
                        </a:rPr>
                        <a:t>N</a:t>
                      </a:r>
                      <a:endParaRPr lang="en-GB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Courier New"/>
                          <a:ea typeface="Times New Roman"/>
                          <a:cs typeface="Times New Roman"/>
                        </a:rPr>
                        <a:t>Mean</a:t>
                      </a:r>
                      <a:endParaRPr lang="en-GB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Courier New"/>
                          <a:ea typeface="Times New Roman"/>
                          <a:cs typeface="Times New Roman"/>
                        </a:rPr>
                        <a:t>StDev</a:t>
                      </a:r>
                      <a:endParaRPr lang="en-GB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Courier New"/>
                          <a:ea typeface="Times New Roman"/>
                          <a:cs typeface="Times New Roman"/>
                        </a:rPr>
                        <a:t>Min.</a:t>
                      </a:r>
                      <a:endParaRPr lang="en-GB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Courier New"/>
                          <a:ea typeface="Times New Roman"/>
                          <a:cs typeface="Times New Roman"/>
                        </a:rPr>
                        <a:t>Q1</a:t>
                      </a:r>
                      <a:endParaRPr lang="en-GB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Courier New"/>
                          <a:ea typeface="Times New Roman"/>
                          <a:cs typeface="Times New Roman"/>
                        </a:rPr>
                        <a:t>Median</a:t>
                      </a:r>
                      <a:endParaRPr lang="en-GB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Courier New"/>
                          <a:ea typeface="Times New Roman"/>
                          <a:cs typeface="Times New Roman"/>
                        </a:rPr>
                        <a:t>Q3</a:t>
                      </a:r>
                      <a:endParaRPr lang="en-GB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Courier New"/>
                          <a:ea typeface="Times New Roman"/>
                          <a:cs typeface="Times New Roman"/>
                        </a:rPr>
                        <a:t>Max.</a:t>
                      </a:r>
                      <a:endParaRPr lang="en-GB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789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Courier New"/>
                          <a:ea typeface="Times New Roman"/>
                          <a:cs typeface="Times New Roman"/>
                        </a:rPr>
                        <a:t>Time (Hrs/day)</a:t>
                      </a:r>
                      <a:endParaRPr lang="en-GB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latin typeface="Courier New"/>
                          <a:ea typeface="Times New Roman"/>
                          <a:cs typeface="Times New Roman"/>
                        </a:rPr>
                        <a:t>Men    </a:t>
                      </a:r>
                      <a:endParaRPr lang="en-GB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latin typeface="Courier New"/>
                          <a:ea typeface="Times New Roman"/>
                          <a:cs typeface="Times New Roman"/>
                        </a:rPr>
                        <a:t>127</a:t>
                      </a:r>
                      <a:endParaRPr lang="en-GB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latin typeface="Courier New"/>
                          <a:ea typeface="Times New Roman"/>
                          <a:cs typeface="Times New Roman"/>
                        </a:rPr>
                        <a:t>2.102</a:t>
                      </a:r>
                      <a:endParaRPr lang="en-GB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latin typeface="Courier New"/>
                          <a:ea typeface="Times New Roman"/>
                          <a:cs typeface="Times New Roman"/>
                        </a:rPr>
                        <a:t>1.975</a:t>
                      </a:r>
                      <a:endParaRPr lang="en-GB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latin typeface="Courier New"/>
                          <a:ea typeface="Times New Roman"/>
                          <a:cs typeface="Times New Roman"/>
                        </a:rPr>
                        <a:t>0</a:t>
                      </a:r>
                      <a:endParaRPr lang="en-GB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latin typeface="Courier New"/>
                          <a:ea typeface="Times New Roman"/>
                          <a:cs typeface="Times New Roman"/>
                        </a:rPr>
                        <a:t>1</a:t>
                      </a:r>
                      <a:endParaRPr lang="en-GB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latin typeface="Courier New"/>
                          <a:ea typeface="Times New Roman"/>
                          <a:cs typeface="Times New Roman"/>
                        </a:rPr>
                        <a:t>1</a:t>
                      </a:r>
                      <a:endParaRPr lang="en-GB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latin typeface="Courier New"/>
                          <a:ea typeface="Times New Roman"/>
                          <a:cs typeface="Times New Roman"/>
                        </a:rPr>
                        <a:t>2</a:t>
                      </a:r>
                      <a:endParaRPr lang="en-GB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latin typeface="Courier New"/>
                          <a:ea typeface="Times New Roman"/>
                          <a:cs typeface="Times New Roman"/>
                        </a:rPr>
                        <a:t>10</a:t>
                      </a:r>
                      <a:endParaRPr lang="en-GB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719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900"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latin typeface="Courier New"/>
                          <a:ea typeface="Times New Roman"/>
                          <a:cs typeface="Times New Roman"/>
                        </a:rPr>
                        <a:t>Women</a:t>
                      </a:r>
                      <a:endParaRPr lang="en-GB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latin typeface="Courier New"/>
                          <a:ea typeface="Times New Roman"/>
                          <a:cs typeface="Times New Roman"/>
                        </a:rPr>
                        <a:t>112</a:t>
                      </a:r>
                      <a:endParaRPr lang="en-GB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latin typeface="Courier New"/>
                          <a:ea typeface="Times New Roman"/>
                          <a:cs typeface="Times New Roman"/>
                        </a:rPr>
                        <a:t>2.429</a:t>
                      </a:r>
                      <a:endParaRPr lang="en-GB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latin typeface="Courier New"/>
                          <a:ea typeface="Times New Roman"/>
                          <a:cs typeface="Times New Roman"/>
                        </a:rPr>
                        <a:t>1.897</a:t>
                      </a:r>
                      <a:endParaRPr lang="en-GB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latin typeface="Courier New"/>
                          <a:ea typeface="Times New Roman"/>
                          <a:cs typeface="Times New Roman"/>
                        </a:rPr>
                        <a:t>0</a:t>
                      </a:r>
                      <a:endParaRPr lang="en-GB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latin typeface="Courier New"/>
                          <a:ea typeface="Times New Roman"/>
                          <a:cs typeface="Times New Roman"/>
                        </a:rPr>
                        <a:t>1</a:t>
                      </a:r>
                      <a:endParaRPr lang="en-GB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latin typeface="Courier New"/>
                          <a:ea typeface="Times New Roman"/>
                          <a:cs typeface="Times New Roman"/>
                        </a:rPr>
                        <a:t>2</a:t>
                      </a:r>
                      <a:endParaRPr lang="en-GB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latin typeface="Courier New"/>
                          <a:ea typeface="Times New Roman"/>
                          <a:cs typeface="Times New Roman"/>
                        </a:rPr>
                        <a:t>3</a:t>
                      </a:r>
                      <a:endParaRPr lang="en-GB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Courier New"/>
                          <a:ea typeface="Times New Roman"/>
                          <a:cs typeface="Times New Roman"/>
                        </a:rPr>
                        <a:t>12</a:t>
                      </a:r>
                      <a:endParaRPr lang="en-GB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85472CCC-F69C-70CF-2080-4E9D0EC7CD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>
                <a:cs typeface="Times New Roman" panose="02020603050405020304" pitchFamily="18" charset="0"/>
              </a:rPr>
              <a:t>Accuracy of results</a:t>
            </a:r>
            <a:r>
              <a:rPr lang="en-GB" altLang="en-US"/>
              <a:t> 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735EF311-CD29-A86A-FBA5-BB058140D1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1625"/>
          </a:xfrm>
        </p:spPr>
        <p:txBody>
          <a:bodyPr/>
          <a:lstStyle/>
          <a:p>
            <a:pPr eaLnBrk="1" hangingPunct="1"/>
            <a:r>
              <a:rPr lang="en-GB" altLang="en-US" sz="2800">
                <a:cs typeface="Times New Roman" panose="02020603050405020304" pitchFamily="18" charset="0"/>
              </a:rPr>
              <a:t>Usual advice for final reports etc </a:t>
            </a:r>
          </a:p>
          <a:p>
            <a:pPr lvl="1" eaLnBrk="1" hangingPunct="1"/>
            <a:r>
              <a:rPr lang="en-GB" altLang="en-US" sz="2400">
                <a:cs typeface="Times New Roman" panose="02020603050405020304" pitchFamily="18" charset="0"/>
              </a:rPr>
              <a:t>‘Two variable-digit rule’</a:t>
            </a:r>
          </a:p>
          <a:p>
            <a:pPr lvl="1" eaLnBrk="1" hangingPunct="1"/>
            <a:r>
              <a:rPr lang="en-GB" altLang="en-US" sz="2400">
                <a:cs typeface="Times New Roman" panose="02020603050405020304" pitchFamily="18" charset="0"/>
              </a:rPr>
              <a:t>Round the average to 2 (variable) digits</a:t>
            </a:r>
            <a:endParaRPr lang="en-GB" altLang="en-US" sz="2400"/>
          </a:p>
          <a:p>
            <a:pPr lvl="1" eaLnBrk="1" hangingPunct="1"/>
            <a:r>
              <a:rPr lang="en-GB" altLang="en-US" sz="2400">
                <a:cs typeface="Times New Roman" panose="02020603050405020304" pitchFamily="18" charset="0"/>
              </a:rPr>
              <a:t>Quote the SD to one extra place</a:t>
            </a:r>
          </a:p>
          <a:p>
            <a:pPr eaLnBrk="1" hangingPunct="1"/>
            <a:r>
              <a:rPr lang="en-GB" altLang="en-US" sz="2800" b="1" i="1">
                <a:cs typeface="Times New Roman" panose="02020603050405020304" pitchFamily="18" charset="0"/>
              </a:rPr>
              <a:t>BUT</a:t>
            </a:r>
            <a:r>
              <a:rPr lang="en-GB" altLang="en-US" sz="2800" b="1">
                <a:cs typeface="Times New Roman" panose="02020603050405020304" pitchFamily="18" charset="0"/>
              </a:rPr>
              <a:t> in tests or exams (or mid-calculation)</a:t>
            </a:r>
          </a:p>
          <a:p>
            <a:pPr lvl="1" eaLnBrk="1" hangingPunct="1"/>
            <a:r>
              <a:rPr lang="en-GB" altLang="en-US" sz="2400" i="1">
                <a:cs typeface="Times New Roman" panose="02020603050405020304" pitchFamily="18" charset="0"/>
              </a:rPr>
              <a:t>state</a:t>
            </a:r>
            <a:r>
              <a:rPr lang="en-GB" altLang="en-US" sz="2400">
                <a:cs typeface="Times New Roman" panose="02020603050405020304" pitchFamily="18" charset="0"/>
              </a:rPr>
              <a:t> the answer on the calculator using several more significant digits than strictly necessary </a:t>
            </a:r>
          </a:p>
          <a:p>
            <a:pPr lvl="1" eaLnBrk="1" hangingPunct="1"/>
            <a:r>
              <a:rPr lang="en-GB" altLang="en-US" sz="2400">
                <a:cs typeface="Times New Roman" panose="02020603050405020304" pitchFamily="18" charset="0"/>
              </a:rPr>
              <a:t>then round to give the final answer  </a:t>
            </a:r>
            <a:r>
              <a:rPr lang="en-GB" altLang="en-US" sz="2400"/>
              <a:t>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E8EEB449-7894-11FA-4D1F-B50379FA81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GB" altLang="en-US">
                <a:cs typeface="Times New Roman" panose="02020603050405020304" pitchFamily="18" charset="0"/>
              </a:rPr>
              <a:t>Box and Whisker Plot</a:t>
            </a:r>
            <a:r>
              <a:rPr lang="en-GB" altLang="en-US"/>
              <a:t> 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B1DCAAC5-0AA8-9641-D355-9E8F7E347E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altLang="en-US">
                <a:cs typeface="Times New Roman" panose="02020603050405020304" pitchFamily="18" charset="0"/>
              </a:rPr>
              <a:t>The 5 Number Summary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sz="2800">
                <a:cs typeface="Times New Roman" panose="02020603050405020304" pitchFamily="18" charset="0"/>
              </a:rPr>
              <a:t>The </a:t>
            </a:r>
            <a:r>
              <a:rPr lang="en-GB" altLang="en-US" sz="2800" b="1" i="1">
                <a:cs typeface="Times New Roman" panose="02020603050405020304" pitchFamily="18" charset="0"/>
              </a:rPr>
              <a:t>median</a:t>
            </a:r>
            <a:r>
              <a:rPr lang="en-GB" altLang="en-US" sz="2800">
                <a:cs typeface="Times New Roman" panose="02020603050405020304" pitchFamily="18" charset="0"/>
              </a:rPr>
              <a:t>, represented by the line inside the box.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sz="2800">
                <a:cs typeface="Times New Roman" panose="02020603050405020304" pitchFamily="18" charset="0"/>
              </a:rPr>
              <a:t>The </a:t>
            </a:r>
            <a:r>
              <a:rPr lang="en-GB" altLang="en-US" sz="2800" b="1" i="1">
                <a:cs typeface="Times New Roman" panose="02020603050405020304" pitchFamily="18" charset="0"/>
              </a:rPr>
              <a:t>upper</a:t>
            </a:r>
            <a:r>
              <a:rPr lang="en-GB" altLang="en-US" sz="2800">
                <a:cs typeface="Times New Roman" panose="02020603050405020304" pitchFamily="18" charset="0"/>
              </a:rPr>
              <a:t> and </a:t>
            </a:r>
            <a:r>
              <a:rPr lang="en-GB" altLang="en-US" sz="2800" b="1" i="1">
                <a:cs typeface="Times New Roman" panose="02020603050405020304" pitchFamily="18" charset="0"/>
              </a:rPr>
              <a:t>lower quartiles</a:t>
            </a:r>
            <a:r>
              <a:rPr lang="en-GB" altLang="en-US" sz="2800">
                <a:cs typeface="Times New Roman" panose="02020603050405020304" pitchFamily="18" charset="0"/>
              </a:rPr>
              <a:t>, represented by the upper and lower sides of the box.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GB" altLang="en-US" sz="2800">
                <a:cs typeface="Times New Roman" panose="02020603050405020304" pitchFamily="18" charset="0"/>
              </a:rPr>
              <a:t>The </a:t>
            </a:r>
            <a:r>
              <a:rPr lang="en-GB" altLang="en-US" sz="2800" b="1" i="1">
                <a:cs typeface="Times New Roman" panose="02020603050405020304" pitchFamily="18" charset="0"/>
              </a:rPr>
              <a:t>maximum</a:t>
            </a:r>
            <a:r>
              <a:rPr lang="en-GB" altLang="en-US" sz="2800">
                <a:cs typeface="Times New Roman" panose="02020603050405020304" pitchFamily="18" charset="0"/>
              </a:rPr>
              <a:t> and </a:t>
            </a:r>
            <a:r>
              <a:rPr lang="en-GB" altLang="en-US" sz="2800" b="1" i="1">
                <a:cs typeface="Times New Roman" panose="02020603050405020304" pitchFamily="18" charset="0"/>
              </a:rPr>
              <a:t>minimum</a:t>
            </a:r>
            <a:r>
              <a:rPr lang="en-GB" altLang="en-US" sz="2800">
                <a:cs typeface="Times New Roman" panose="02020603050405020304" pitchFamily="18" charset="0"/>
              </a:rPr>
              <a:t>, represented by the extreme ends of the 'whiskers' </a:t>
            </a:r>
          </a:p>
          <a:p>
            <a:pPr marL="990600" lvl="1" indent="-533400" eaLnBrk="1" hangingPunct="1">
              <a:buFontTx/>
              <a:buChar char="•"/>
            </a:pPr>
            <a:r>
              <a:rPr lang="en-GB" altLang="en-US" sz="2400">
                <a:cs typeface="Times New Roman" panose="02020603050405020304" pitchFamily="18" charset="0"/>
              </a:rPr>
              <a:t>provided these are no more than 1.5 × IQR.</a:t>
            </a:r>
          </a:p>
          <a:p>
            <a:pPr marL="609600" indent="-609600" eaLnBrk="1" hangingPunct="1"/>
            <a:r>
              <a:rPr lang="en-GB" altLang="en-US" sz="2800">
                <a:cs typeface="Times New Roman" panose="02020603050405020304" pitchFamily="18" charset="0"/>
              </a:rPr>
              <a:t>Outliers, any data points beyond 1.5 × IQR, represented as *, ie by an asterix. 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>
            <a:extLst>
              <a:ext uri="{FF2B5EF4-FFF2-40B4-BE49-F238E27FC236}">
                <a16:creationId xmlns:a16="http://schemas.microsoft.com/office/drawing/2014/main" id="{8C83B8B9-B3B2-66A2-9E8F-F62619D9172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1066800"/>
          <a:ext cx="9144000" cy="347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tb Graph" r:id="rId2" imgW="5029200" imgH="3359160" progId="MinitabGraph.Document">
                  <p:embed/>
                </p:oleObj>
              </mc:Choice>
              <mc:Fallback>
                <p:oleObj name="Mtb Graph" r:id="rId2" imgW="5029200" imgH="3359160" progId="MinitabGraph.Document">
                  <p:embed/>
                  <p:pic>
                    <p:nvPicPr>
                      <p:cNvPr id="3074" name="Object 2">
                        <a:extLst>
                          <a:ext uri="{FF2B5EF4-FFF2-40B4-BE49-F238E27FC236}">
                            <a16:creationId xmlns:a16="http://schemas.microsoft.com/office/drawing/2014/main" id="{8C83B8B9-B3B2-66A2-9E8F-F62619D9172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t="21504" b="21504"/>
                      <a:stretch>
                        <a:fillRect/>
                      </a:stretch>
                    </p:blipFill>
                    <p:spPr bwMode="auto">
                      <a:xfrm>
                        <a:off x="0" y="1066800"/>
                        <a:ext cx="9144000" cy="347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CC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>
            <a:extLst>
              <a:ext uri="{FF2B5EF4-FFF2-40B4-BE49-F238E27FC236}">
                <a16:creationId xmlns:a16="http://schemas.microsoft.com/office/drawing/2014/main" id="{A243D388-B501-6AD9-31F2-BD9D79CF936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tb Graph" r:id="rId2" imgW="5029200" imgH="3359160" progId="MinitabGraph.Document">
                  <p:embed/>
                </p:oleObj>
              </mc:Choice>
              <mc:Fallback>
                <p:oleObj name="Mtb Graph" r:id="rId2" imgW="5029200" imgH="3359160" progId="MinitabGraph.Document">
                  <p:embed/>
                  <p:pic>
                    <p:nvPicPr>
                      <p:cNvPr id="4098" name="Object 2">
                        <a:extLst>
                          <a:ext uri="{FF2B5EF4-FFF2-40B4-BE49-F238E27FC236}">
                            <a16:creationId xmlns:a16="http://schemas.microsoft.com/office/drawing/2014/main" id="{A243D388-B501-6AD9-31F2-BD9D79CF936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685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CC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AAD0048-ACED-22CF-4967-A0BD9F562A7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308" r="15350"/>
          <a:stretch/>
        </p:blipFill>
        <p:spPr>
          <a:xfrm>
            <a:off x="467544" y="980728"/>
            <a:ext cx="7740352" cy="542895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91CA502-0C9F-462C-99C1-4FC030570B15}"/>
              </a:ext>
            </a:extLst>
          </p:cNvPr>
          <p:cNvSpPr txBox="1"/>
          <p:nvPr/>
        </p:nvSpPr>
        <p:spPr>
          <a:xfrm>
            <a:off x="323528" y="177642"/>
            <a:ext cx="3548985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Module Marks</a:t>
            </a:r>
          </a:p>
          <a:p>
            <a:r>
              <a:rPr lang="en-GB" sz="1400" dirty="0">
                <a:solidFill>
                  <a:schemeClr val="tx1"/>
                </a:solidFill>
              </a:rPr>
              <a:t>Year One, Semester One (not your </a:t>
            </a:r>
            <a:r>
              <a:rPr lang="en-GB" sz="1400" dirty="0" err="1">
                <a:solidFill>
                  <a:schemeClr val="tx1"/>
                </a:solidFill>
              </a:rPr>
              <a:t>yeargroup</a:t>
            </a:r>
            <a:r>
              <a:rPr lang="en-GB" sz="1400" dirty="0">
                <a:solidFill>
                  <a:schemeClr val="tx1"/>
                </a:solidFill>
              </a:rPr>
              <a:t>!)</a:t>
            </a:r>
          </a:p>
        </p:txBody>
      </p:sp>
    </p:spTree>
    <p:extLst>
      <p:ext uri="{BB962C8B-B14F-4D97-AF65-F5344CB8AC3E}">
        <p14:creationId xmlns:p14="http://schemas.microsoft.com/office/powerpoint/2010/main" val="3962020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>
            <a:extLst>
              <a:ext uri="{FF2B5EF4-FFF2-40B4-BE49-F238E27FC236}">
                <a16:creationId xmlns:a16="http://schemas.microsoft.com/office/drawing/2014/main" id="{961E7519-7FE5-129C-7E83-765FD31E44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GB" altLang="en-US" sz="4400"/>
              <a:t>Continuous Data</a:t>
            </a:r>
          </a:p>
        </p:txBody>
      </p:sp>
      <p:sp>
        <p:nvSpPr>
          <p:cNvPr id="15362" name="Text Box 2">
            <a:extLst>
              <a:ext uri="{FF2B5EF4-FFF2-40B4-BE49-F238E27FC236}">
                <a16:creationId xmlns:a16="http://schemas.microsoft.com/office/drawing/2014/main" id="{3744F928-B0D0-92B9-412D-FBAFC30C5A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1pPr>
            <a:lvl2pPr marL="739775" indent="-282575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2pPr>
            <a:lvl3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3pPr>
            <a:lvl4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4pPr>
            <a:lvl5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9pPr>
          </a:lstStyle>
          <a:p>
            <a:pPr>
              <a:spcBef>
                <a:spcPts val="800"/>
              </a:spcBef>
              <a:buFont typeface="Times New Roman" panose="02020603050405020304" pitchFamily="18" charset="0"/>
              <a:buChar char="•"/>
            </a:pPr>
            <a:r>
              <a:rPr lang="en-GB" altLang="en-US" sz="3200" dirty="0">
                <a:cs typeface="Times New Roman" panose="02020603050405020304" pitchFamily="18" charset="0"/>
              </a:rPr>
              <a:t>Summaries :</a:t>
            </a:r>
          </a:p>
          <a:p>
            <a:pPr lvl="1">
              <a:spcBef>
                <a:spcPts val="700"/>
              </a:spcBef>
              <a:buFont typeface="Times New Roman" panose="02020603050405020304" pitchFamily="18" charset="0"/>
              <a:buChar char="–"/>
            </a:pPr>
            <a:r>
              <a:rPr lang="en-GB" altLang="en-US" sz="2800" i="1" dirty="0">
                <a:cs typeface="Times New Roman" panose="02020603050405020304" pitchFamily="18" charset="0"/>
              </a:rPr>
              <a:t>grouped frequency tables </a:t>
            </a:r>
          </a:p>
          <a:p>
            <a:pPr lvl="1">
              <a:spcBef>
                <a:spcPts val="700"/>
              </a:spcBef>
              <a:buFont typeface="Times New Roman" panose="02020603050405020304" pitchFamily="18" charset="0"/>
              <a:buChar char="–"/>
            </a:pPr>
            <a:r>
              <a:rPr lang="en-GB" altLang="en-US" sz="2800" dirty="0">
                <a:cs typeface="Times New Roman" panose="02020603050405020304" pitchFamily="18" charset="0"/>
              </a:rPr>
              <a:t> </a:t>
            </a:r>
            <a:r>
              <a:rPr lang="en-GB" altLang="en-US" sz="2800" i="1" dirty="0">
                <a:cs typeface="Times New Roman" panose="02020603050405020304" pitchFamily="18" charset="0"/>
              </a:rPr>
              <a:t>summary statistics</a:t>
            </a:r>
            <a:r>
              <a:rPr lang="en-GB" altLang="en-US" sz="2800" dirty="0"/>
              <a:t> </a:t>
            </a:r>
            <a:r>
              <a:rPr lang="en-GB" altLang="en-US" sz="2800" dirty="0" err="1">
                <a:cs typeface="Times New Roman" panose="02020603050405020304" pitchFamily="18" charset="0"/>
              </a:rPr>
              <a:t>eg</a:t>
            </a:r>
            <a:r>
              <a:rPr lang="en-GB" altLang="en-US" sz="2800" dirty="0">
                <a:cs typeface="Times New Roman" panose="02020603050405020304" pitchFamily="18" charset="0"/>
              </a:rPr>
              <a:t> averages</a:t>
            </a:r>
            <a:r>
              <a:rPr lang="en-GB" altLang="en-US" sz="2800" dirty="0"/>
              <a:t> </a:t>
            </a:r>
          </a:p>
          <a:p>
            <a:pPr>
              <a:spcBef>
                <a:spcPts val="800"/>
              </a:spcBef>
              <a:buFont typeface="Times New Roman" panose="02020603050405020304" pitchFamily="18" charset="0"/>
              <a:buChar char="•"/>
            </a:pPr>
            <a:r>
              <a:rPr lang="en-GB" altLang="en-US" sz="3200" dirty="0">
                <a:cs typeface="Times New Roman" panose="02020603050405020304" pitchFamily="18" charset="0"/>
              </a:rPr>
              <a:t>Displays </a:t>
            </a:r>
          </a:p>
          <a:p>
            <a:pPr lvl="1">
              <a:spcBef>
                <a:spcPts val="700"/>
              </a:spcBef>
              <a:buFont typeface="Times New Roman" panose="02020603050405020304" pitchFamily="18" charset="0"/>
              <a:buChar char="–"/>
            </a:pPr>
            <a:r>
              <a:rPr lang="en-GB" altLang="en-US" sz="2800" i="1" dirty="0" err="1">
                <a:cs typeface="Times New Roman" panose="02020603050405020304" pitchFamily="18" charset="0"/>
              </a:rPr>
              <a:t>dotplots</a:t>
            </a:r>
            <a:r>
              <a:rPr lang="en-GB" altLang="en-US" sz="2800" i="1" dirty="0">
                <a:cs typeface="Times New Roman" panose="02020603050405020304" pitchFamily="18" charset="0"/>
              </a:rPr>
              <a:t>,</a:t>
            </a:r>
            <a:r>
              <a:rPr lang="en-GB" altLang="en-US" sz="2800" dirty="0">
                <a:cs typeface="Times New Roman" panose="02020603050405020304" pitchFamily="18" charset="0"/>
              </a:rPr>
              <a:t> </a:t>
            </a:r>
            <a:r>
              <a:rPr lang="en-GB" altLang="en-US" sz="2800" i="1" dirty="0">
                <a:cs typeface="Times New Roman" panose="02020603050405020304" pitchFamily="18" charset="0"/>
              </a:rPr>
              <a:t>stem-and-leaf diagrams, histograms, box and whisker plots (a.k.a. boxplots)</a:t>
            </a:r>
            <a:r>
              <a:rPr lang="en-GB" altLang="en-US" sz="2800" dirty="0"/>
              <a:t> </a:t>
            </a:r>
          </a:p>
          <a:p>
            <a:pPr lvl="1">
              <a:spcBef>
                <a:spcPts val="700"/>
              </a:spcBef>
              <a:buFont typeface="Times New Roman" panose="02020603050405020304" pitchFamily="18" charset="0"/>
              <a:buChar char="–"/>
            </a:pPr>
            <a:r>
              <a:rPr lang="en-GB" altLang="en-US" sz="2800" dirty="0"/>
              <a:t>More on these in the next couple of practicals.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 additive="repl">
                                        <p:cTn id="9" dur="1000"/>
                                        <p:tgtEl>
                                          <p:spTgt spid="15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4" dur="500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5" dur="5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5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05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9" dur="500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" dur="500" fill="hold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05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4" dur="500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05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1" dur="500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3" dur="500" fill="hold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05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4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6" dur="500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7" dur="500" fill="hold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500" fill="hold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05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4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1" dur="500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2" dur="500" fill="hold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3" dur="500" fill="hold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05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5" name="Object 1">
            <a:extLst>
              <a:ext uri="{FF2B5EF4-FFF2-40B4-BE49-F238E27FC236}">
                <a16:creationId xmlns:a16="http://schemas.microsoft.com/office/drawing/2014/main" id="{F2ED7A73-2934-0476-F69A-6A3EF010BC9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1066800"/>
          <a:ext cx="9144000" cy="347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7561905" imgH="2761905" progId="">
                  <p:embed/>
                </p:oleObj>
              </mc:Choice>
              <mc:Fallback>
                <p:oleObj r:id="rId3" imgW="7561905" imgH="2761905" progId="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066800"/>
                        <a:ext cx="9144000" cy="3479800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">
            <a:extLst>
              <a:ext uri="{FF2B5EF4-FFF2-40B4-BE49-F238E27FC236}">
                <a16:creationId xmlns:a16="http://schemas.microsoft.com/office/drawing/2014/main" id="{CCC6230A-01D2-1E13-7063-294750F474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GB" altLang="en-US" sz="4400">
                <a:cs typeface="Times New Roman" panose="02020603050405020304" pitchFamily="18" charset="0"/>
              </a:rPr>
              <a:t>What are we looking for?</a:t>
            </a:r>
            <a:r>
              <a:rPr lang="en-GB" altLang="en-US" sz="4400"/>
              <a:t> </a:t>
            </a:r>
          </a:p>
        </p:txBody>
      </p:sp>
      <p:sp>
        <p:nvSpPr>
          <p:cNvPr id="17410" name="Text Box 2">
            <a:extLst>
              <a:ext uri="{FF2B5EF4-FFF2-40B4-BE49-F238E27FC236}">
                <a16:creationId xmlns:a16="http://schemas.microsoft.com/office/drawing/2014/main" id="{0DE6B731-9D21-2522-0470-2F7AE92BC3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676400"/>
            <a:ext cx="77724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1pPr>
            <a:lvl2pPr marL="739775" indent="-282575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2pPr>
            <a:lvl3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3pPr>
            <a:lvl4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4pPr>
            <a:lvl5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9pPr>
          </a:lstStyle>
          <a:p>
            <a:pPr>
              <a:lnSpc>
                <a:spcPct val="90000"/>
              </a:lnSpc>
              <a:spcBef>
                <a:spcPts val="700"/>
              </a:spcBef>
              <a:buFont typeface="Times New Roman" panose="02020603050405020304" pitchFamily="18" charset="0"/>
              <a:buChar char="•"/>
            </a:pPr>
            <a:r>
              <a:rPr lang="en-GB" altLang="en-US" sz="2800" b="1">
                <a:cs typeface="Times New Roman" panose="02020603050405020304" pitchFamily="18" charset="0"/>
              </a:rPr>
              <a:t>Location – </a:t>
            </a:r>
            <a:r>
              <a:rPr lang="en-GB" altLang="en-US">
                <a:cs typeface="Times New Roman" panose="02020603050405020304" pitchFamily="18" charset="0"/>
              </a:rPr>
              <a:t>What is a “representative” value?  the “centre” of the data?</a:t>
            </a:r>
            <a:r>
              <a:rPr lang="en-GB" altLang="en-US" sz="2800"/>
              <a:t> </a:t>
            </a:r>
          </a:p>
          <a:p>
            <a:pPr>
              <a:lnSpc>
                <a:spcPct val="90000"/>
              </a:lnSpc>
              <a:spcBef>
                <a:spcPts val="600"/>
              </a:spcBef>
              <a:buFont typeface="Times New Roman" panose="02020603050405020304" pitchFamily="18" charset="0"/>
              <a:buChar char="•"/>
            </a:pPr>
            <a:r>
              <a:rPr lang="en-GB" altLang="en-US" sz="2800" b="1">
                <a:cs typeface="Times New Roman" panose="02020603050405020304" pitchFamily="18" charset="0"/>
              </a:rPr>
              <a:t>Spread </a:t>
            </a:r>
            <a:r>
              <a:rPr lang="en-GB" altLang="en-US" sz="2800">
                <a:cs typeface="Times New Roman" panose="02020603050405020304" pitchFamily="18" charset="0"/>
              </a:rPr>
              <a:t>– </a:t>
            </a:r>
            <a:r>
              <a:rPr lang="en-GB" altLang="en-US">
                <a:cs typeface="Times New Roman" panose="02020603050405020304" pitchFamily="18" charset="0"/>
              </a:rPr>
              <a:t>How variable is the data?  What range or dispersion?</a:t>
            </a:r>
            <a:r>
              <a:rPr lang="en-GB" altLang="en-US"/>
              <a:t> </a:t>
            </a:r>
          </a:p>
          <a:p>
            <a:pPr>
              <a:lnSpc>
                <a:spcPct val="90000"/>
              </a:lnSpc>
              <a:spcBef>
                <a:spcPts val="600"/>
              </a:spcBef>
              <a:buFont typeface="Times New Roman" panose="02020603050405020304" pitchFamily="18" charset="0"/>
              <a:buChar char="•"/>
            </a:pPr>
            <a:r>
              <a:rPr lang="en-GB" altLang="en-US" sz="2800" b="1">
                <a:cs typeface="Times New Roman" panose="02020603050405020304" pitchFamily="18" charset="0"/>
              </a:rPr>
              <a:t>Shape – </a:t>
            </a:r>
            <a:r>
              <a:rPr lang="en-GB" altLang="en-US">
                <a:cs typeface="Times New Roman" panose="02020603050405020304" pitchFamily="18" charset="0"/>
              </a:rPr>
              <a:t>Are there unusual or outlying values?  					Mistakes? Or crucial evidence?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GB" altLang="en-US">
                <a:cs typeface="Times New Roman" panose="02020603050405020304" pitchFamily="18" charset="0"/>
              </a:rPr>
              <a:t>Is there more than one group? Bimodal? Multimodal?</a:t>
            </a:r>
            <a:r>
              <a:rPr lang="en-GB" altLang="en-US"/>
              <a:t> 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Times New Roman" panose="02020603050405020304" pitchFamily="18" charset="0"/>
              <a:buChar char="–"/>
            </a:pPr>
            <a:r>
              <a:rPr lang="en-GB" altLang="en-US">
                <a:cs typeface="Times New Roman" panose="02020603050405020304" pitchFamily="18" charset="0"/>
              </a:rPr>
              <a:t>Symmetric or skewed? To the right (positively skewed)? Or the left (negatively skewed)?</a:t>
            </a:r>
          </a:p>
          <a:p>
            <a:pPr>
              <a:lnSpc>
                <a:spcPct val="90000"/>
              </a:lnSpc>
              <a:spcBef>
                <a:spcPts val="600"/>
              </a:spcBef>
              <a:buFont typeface="Times New Roman" panose="02020603050405020304" pitchFamily="18" charset="0"/>
              <a:buChar char="•"/>
            </a:pPr>
            <a:r>
              <a:rPr lang="en-GB" altLang="en-US" sz="2800" b="1">
                <a:cs typeface="Times New Roman" panose="02020603050405020304" pitchFamily="18" charset="0"/>
              </a:rPr>
              <a:t>Important ranges – </a:t>
            </a:r>
            <a:r>
              <a:rPr lang="en-GB" altLang="en-US">
                <a:cs typeface="Times New Roman" panose="02020603050405020304" pitchFamily="18" charset="0"/>
              </a:rPr>
              <a:t>eg what proportion lie inside target specifications? </a:t>
            </a:r>
            <a:r>
              <a:rPr lang="en-GB" altLang="en-US"/>
              <a:t>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 additive="repl">
                                        <p:cTn id="9" dur="10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4" dur="500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5" dur="5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500" fill="hold"/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05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1" dur="500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2" dur="500" fill="hold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" dur="500" fill="hold"/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05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8" dur="500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9" dur="500" fill="hold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500" fill="hold"/>
                                        <p:tgtEl>
                                          <p:spTgt spid="174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05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4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3" dur="500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4" dur="500" fill="hold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5" dur="500" fill="hold"/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05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4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8" dur="500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9" dur="500" fill="hold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0" dur="500" fill="hold"/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05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5" dur="500"/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6" dur="500" fill="hold"/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7" dur="500" fill="hold"/>
                                        <p:tgtEl>
                                          <p:spTgt spid="174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05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1">
            <a:extLst>
              <a:ext uri="{FF2B5EF4-FFF2-40B4-BE49-F238E27FC236}">
                <a16:creationId xmlns:a16="http://schemas.microsoft.com/office/drawing/2014/main" id="{F0023446-0970-6B0B-AE30-D7D2DA58B2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GB" altLang="en-US" sz="4400">
                <a:cs typeface="Times New Roman" panose="02020603050405020304" pitchFamily="18" charset="0"/>
              </a:rPr>
              <a:t>Comparisons</a:t>
            </a:r>
            <a:r>
              <a:rPr lang="en-GB" altLang="en-US" sz="4400"/>
              <a:t> </a:t>
            </a:r>
          </a:p>
        </p:txBody>
      </p:sp>
      <p:sp>
        <p:nvSpPr>
          <p:cNvPr id="18434" name="Text Box 2">
            <a:extLst>
              <a:ext uri="{FF2B5EF4-FFF2-40B4-BE49-F238E27FC236}">
                <a16:creationId xmlns:a16="http://schemas.microsoft.com/office/drawing/2014/main" id="{FCFFD172-10E2-54C0-50BA-9F51364DCB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1pPr>
            <a:lvl2pPr marL="739775" indent="-282575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2pPr>
            <a:lvl3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3pPr>
            <a:lvl4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4pPr>
            <a:lvl5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9pPr>
          </a:lstStyle>
          <a:p>
            <a:pPr>
              <a:spcBef>
                <a:spcPts val="800"/>
              </a:spcBef>
              <a:buFont typeface="Times New Roman" panose="02020603050405020304" pitchFamily="18" charset="0"/>
              <a:buChar char="•"/>
            </a:pPr>
            <a:r>
              <a:rPr lang="en-GB" altLang="en-US" sz="3200">
                <a:cs typeface="Times New Roman" panose="02020603050405020304" pitchFamily="18" charset="0"/>
              </a:rPr>
              <a:t>Different subgroups eg </a:t>
            </a:r>
          </a:p>
          <a:p>
            <a:pPr lvl="1">
              <a:spcBef>
                <a:spcPts val="700"/>
              </a:spcBef>
              <a:buFont typeface="Times New Roman" panose="02020603050405020304" pitchFamily="18" charset="0"/>
              <a:buChar char="–"/>
            </a:pPr>
            <a:r>
              <a:rPr lang="en-GB" altLang="en-US" sz="2800">
                <a:cs typeface="Times New Roman" panose="02020603050405020304" pitchFamily="18" charset="0"/>
              </a:rPr>
              <a:t> male versus female</a:t>
            </a:r>
          </a:p>
          <a:p>
            <a:pPr lvl="1">
              <a:spcBef>
                <a:spcPts val="700"/>
              </a:spcBef>
              <a:buFont typeface="Times New Roman" panose="02020603050405020304" pitchFamily="18" charset="0"/>
              <a:buChar char="–"/>
            </a:pPr>
            <a:r>
              <a:rPr lang="en-GB" altLang="en-US" sz="2800">
                <a:cs typeface="Times New Roman" panose="02020603050405020304" pitchFamily="18" charset="0"/>
              </a:rPr>
              <a:t> different age groups</a:t>
            </a:r>
          </a:p>
          <a:p>
            <a:pPr lvl="1">
              <a:spcBef>
                <a:spcPts val="700"/>
              </a:spcBef>
              <a:buFont typeface="Times New Roman" panose="02020603050405020304" pitchFamily="18" charset="0"/>
              <a:buChar char="–"/>
            </a:pPr>
            <a:r>
              <a:rPr lang="en-GB" altLang="en-US" sz="2800">
                <a:cs typeface="Times New Roman" panose="02020603050405020304" pitchFamily="18" charset="0"/>
              </a:rPr>
              <a:t> different income groups</a:t>
            </a:r>
          </a:p>
          <a:p>
            <a:pPr lvl="1">
              <a:spcBef>
                <a:spcPts val="700"/>
              </a:spcBef>
              <a:buFont typeface="Times New Roman" panose="02020603050405020304" pitchFamily="18" charset="0"/>
              <a:buChar char="–"/>
            </a:pPr>
            <a:r>
              <a:rPr lang="en-GB" altLang="en-US" sz="2800">
                <a:cs typeface="Times New Roman" panose="02020603050405020304" pitchFamily="18" charset="0"/>
              </a:rPr>
              <a:t>etc</a:t>
            </a:r>
            <a:r>
              <a:rPr lang="en-GB" altLang="en-US" sz="2800"/>
              <a:t>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 additive="repl">
                                        <p:cTn id="9" dur="1000"/>
                                        <p:tgtEl>
                                          <p:spTgt spid="18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4" dur="500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5" dur="500" fill="hold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500" fill="hold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05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9" dur="500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" dur="500" fill="hold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05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4" dur="500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05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9" dur="500"/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0" dur="500" fill="hold"/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05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4" dur="500"/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5" dur="500" fill="hold"/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6" dur="500" fill="hold"/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05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">
            <a:extLst>
              <a:ext uri="{FF2B5EF4-FFF2-40B4-BE49-F238E27FC236}">
                <a16:creationId xmlns:a16="http://schemas.microsoft.com/office/drawing/2014/main" id="{D1541BD3-8792-794C-1C43-041B7344D0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GB" altLang="en-US" sz="4400">
                <a:cs typeface="Times New Roman" panose="02020603050405020304" pitchFamily="18" charset="0"/>
              </a:rPr>
              <a:t>Some Pitfalls</a:t>
            </a:r>
            <a:r>
              <a:rPr lang="en-GB" altLang="en-US" sz="4400"/>
              <a:t> </a:t>
            </a:r>
          </a:p>
        </p:txBody>
      </p:sp>
      <p:sp>
        <p:nvSpPr>
          <p:cNvPr id="19458" name="Text Box 2">
            <a:extLst>
              <a:ext uri="{FF2B5EF4-FFF2-40B4-BE49-F238E27FC236}">
                <a16:creationId xmlns:a16="http://schemas.microsoft.com/office/drawing/2014/main" id="{6338766B-9060-A006-5EC7-8A5840BD95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1pPr>
            <a:lvl2pPr marL="739775" indent="-282575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2pPr>
            <a:lvl3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3pPr>
            <a:lvl4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4pPr>
            <a:lvl5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cs typeface="Noto Sans CJK SC Regular" charset="0"/>
              </a:defRPr>
            </a:lvl9pPr>
          </a:lstStyle>
          <a:p>
            <a:pPr>
              <a:spcBef>
                <a:spcPts val="800"/>
              </a:spcBef>
              <a:buFont typeface="Times New Roman" panose="02020603050405020304" pitchFamily="18" charset="0"/>
              <a:buChar char="•"/>
            </a:pPr>
            <a:r>
              <a:rPr lang="en-GB" altLang="en-US" sz="3200">
                <a:cs typeface="Times New Roman" panose="02020603050405020304" pitchFamily="18" charset="0"/>
              </a:rPr>
              <a:t>Summary statistics</a:t>
            </a:r>
          </a:p>
          <a:p>
            <a:pPr lvl="1">
              <a:spcBef>
                <a:spcPts val="700"/>
              </a:spcBef>
              <a:buFont typeface="Times New Roman" panose="02020603050405020304" pitchFamily="18" charset="0"/>
              <a:buChar char="–"/>
            </a:pPr>
            <a:r>
              <a:rPr lang="en-GB" altLang="en-US" sz="2800">
                <a:cs typeface="Times New Roman" panose="02020603050405020304" pitchFamily="18" charset="0"/>
              </a:rPr>
              <a:t> rarely make sense for qualitative, discrete data</a:t>
            </a:r>
            <a:r>
              <a:rPr lang="en-GB" altLang="en-US" sz="2800"/>
              <a:t> </a:t>
            </a:r>
          </a:p>
          <a:p>
            <a:pPr>
              <a:spcBef>
                <a:spcPts val="800"/>
              </a:spcBef>
              <a:buFont typeface="Times New Roman" panose="02020603050405020304" pitchFamily="18" charset="0"/>
              <a:buChar char="•"/>
            </a:pPr>
            <a:r>
              <a:rPr lang="en-GB" altLang="en-US" sz="3200">
                <a:cs typeface="Times New Roman" panose="02020603050405020304" pitchFamily="18" charset="0"/>
              </a:rPr>
              <a:t>Barcharts and tables</a:t>
            </a:r>
          </a:p>
          <a:p>
            <a:pPr lvl="1">
              <a:spcBef>
                <a:spcPts val="700"/>
              </a:spcBef>
              <a:buFont typeface="Times New Roman" panose="02020603050405020304" pitchFamily="18" charset="0"/>
              <a:buChar char="–"/>
            </a:pPr>
            <a:r>
              <a:rPr lang="en-GB" altLang="en-US" sz="2800">
                <a:cs typeface="Times New Roman" panose="02020603050405020304" pitchFamily="18" charset="0"/>
              </a:rPr>
              <a:t> do not work well when number of possible responses</a:t>
            </a:r>
            <a:r>
              <a:rPr lang="en-GB" altLang="en-US" sz="2800"/>
              <a:t> is large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 additive="repl">
                                        <p:cTn id="9" dur="10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4" dur="500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5" dur="500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500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05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9" dur="500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" dur="500" fill="hold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05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4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6" dur="500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7" dur="500" fill="hold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" dur="500" fill="hold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05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4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1" dur="500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3" dur="500" fill="hold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05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D4742272-65A6-C016-C909-0862BC6A28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>
                <a:cs typeface="Times New Roman" panose="02020603050405020304" pitchFamily="18" charset="0"/>
              </a:rPr>
              <a:t>Summary Statistics</a:t>
            </a:r>
            <a:r>
              <a:rPr lang="en-GB" altLang="en-US"/>
              <a:t> -</a:t>
            </a:r>
            <a:r>
              <a:rPr lang="en-GB" altLang="en-US">
                <a:cs typeface="Times New Roman" panose="02020603050405020304" pitchFamily="18" charset="0"/>
              </a:rPr>
              <a:t>Location</a:t>
            </a:r>
            <a:r>
              <a:rPr lang="en-GB" altLang="en-US"/>
              <a:t> 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08E61F48-594A-5F6A-EECE-CC68DE821A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GB" altLang="en-US" b="1">
                <a:cs typeface="Times New Roman" panose="02020603050405020304" pitchFamily="18" charset="0"/>
              </a:rPr>
              <a:t>The Median</a:t>
            </a:r>
            <a:r>
              <a:rPr lang="en-GB" altLang="en-US">
                <a:cs typeface="Times New Roman" panose="02020603050405020304" pitchFamily="18" charset="0"/>
              </a:rPr>
              <a:t>, </a:t>
            </a:r>
            <a:r>
              <a:rPr lang="en-GB" altLang="en-US" b="1" i="1">
                <a:cs typeface="Times New Roman" panose="02020603050405020304" pitchFamily="18" charset="0"/>
              </a:rPr>
              <a:t>m</a:t>
            </a:r>
            <a:r>
              <a:rPr lang="en-GB" altLang="en-US">
                <a:cs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en-GB" altLang="en-US">
                <a:cs typeface="Times New Roman" panose="02020603050405020304" pitchFamily="18" charset="0"/>
              </a:rPr>
              <a:t>Put data in increasing order </a:t>
            </a:r>
          </a:p>
          <a:p>
            <a:pPr eaLnBrk="1" hangingPunct="1"/>
            <a:r>
              <a:rPr lang="en-GB" altLang="en-US">
                <a:cs typeface="Times New Roman" panose="02020603050405020304" pitchFamily="18" charset="0"/>
              </a:rPr>
              <a:t>50% of data lie below </a:t>
            </a:r>
            <a:r>
              <a:rPr lang="en-GB" altLang="en-US" b="1" i="1">
                <a:cs typeface="Times New Roman" panose="02020603050405020304" pitchFamily="18" charset="0"/>
              </a:rPr>
              <a:t>m</a:t>
            </a:r>
            <a:r>
              <a:rPr lang="en-GB" altLang="en-US">
                <a:cs typeface="Times New Roman" panose="02020603050405020304" pitchFamily="18" charset="0"/>
              </a:rPr>
              <a:t>, 50% above</a:t>
            </a:r>
          </a:p>
          <a:p>
            <a:pPr eaLnBrk="1" hangingPunct="1"/>
            <a:r>
              <a:rPr lang="en-GB" altLang="en-US">
                <a:cs typeface="Times New Roman" panose="02020603050405020304" pitchFamily="18" charset="0"/>
              </a:rPr>
              <a:t>If </a:t>
            </a:r>
            <a:r>
              <a:rPr lang="en-GB" altLang="en-US" b="1" i="1">
                <a:cs typeface="Times New Roman" panose="02020603050405020304" pitchFamily="18" charset="0"/>
              </a:rPr>
              <a:t>n</a:t>
            </a:r>
            <a:r>
              <a:rPr lang="en-GB" altLang="en-US">
                <a:cs typeface="Times New Roman" panose="02020603050405020304" pitchFamily="18" charset="0"/>
              </a:rPr>
              <a:t> odd : </a:t>
            </a:r>
            <a:r>
              <a:rPr lang="en-GB" altLang="en-US" b="1" i="1">
                <a:cs typeface="Times New Roman" panose="02020603050405020304" pitchFamily="18" charset="0"/>
              </a:rPr>
              <a:t>m</a:t>
            </a:r>
            <a:r>
              <a:rPr lang="en-GB" altLang="en-US">
                <a:cs typeface="Times New Roman" panose="02020603050405020304" pitchFamily="18" charset="0"/>
              </a:rPr>
              <a:t> = middle value </a:t>
            </a:r>
          </a:p>
          <a:p>
            <a:pPr eaLnBrk="1" hangingPunct="1"/>
            <a:r>
              <a:rPr lang="en-GB" altLang="en-US">
                <a:cs typeface="Times New Roman" panose="02020603050405020304" pitchFamily="18" charset="0"/>
              </a:rPr>
              <a:t>If </a:t>
            </a:r>
            <a:r>
              <a:rPr lang="en-GB" altLang="en-US" b="1" i="1">
                <a:cs typeface="Times New Roman" panose="02020603050405020304" pitchFamily="18" charset="0"/>
              </a:rPr>
              <a:t>n</a:t>
            </a:r>
            <a:r>
              <a:rPr lang="en-GB" altLang="en-US">
                <a:cs typeface="Times New Roman" panose="02020603050405020304" pitchFamily="18" charset="0"/>
              </a:rPr>
              <a:t> even : </a:t>
            </a:r>
            <a:r>
              <a:rPr lang="en-GB" altLang="en-US" b="1" i="1">
                <a:cs typeface="Times New Roman" panose="02020603050405020304" pitchFamily="18" charset="0"/>
              </a:rPr>
              <a:t>m</a:t>
            </a:r>
            <a:r>
              <a:rPr lang="en-GB" altLang="en-US">
                <a:cs typeface="Times New Roman" panose="02020603050405020304" pitchFamily="18" charset="0"/>
              </a:rPr>
              <a:t> = average of middle two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A67A37A-BED6-C0CA-D7A1-59CA79F25C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219200"/>
          </a:xfrm>
        </p:spPr>
        <p:txBody>
          <a:bodyPr/>
          <a:lstStyle/>
          <a:p>
            <a:pPr eaLnBrk="1" hangingPunct="1"/>
            <a:r>
              <a:rPr lang="en-GB" altLang="en-US">
                <a:cs typeface="Times New Roman" panose="02020603050405020304" pitchFamily="18" charset="0"/>
              </a:rPr>
              <a:t>The Mean,</a:t>
            </a:r>
            <a:r>
              <a:rPr lang="en-GB" altLang="en-US"/>
              <a:t> </a:t>
            </a:r>
            <a:r>
              <a:rPr lang="en-GB" altLang="en-US" b="1"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DA752F8-C84C-B796-A3D1-9AFD2CF99C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76600"/>
            <a:ext cx="914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GB" altLang="en-US" sz="1200" b="1">
                <a:cs typeface="Times New Roman" panose="02020603050405020304" pitchFamily="18" charset="0"/>
              </a:rPr>
              <a:t> </a:t>
            </a:r>
            <a:r>
              <a:rPr lang="en-GB" altLang="en-US" sz="1400"/>
              <a:t> </a:t>
            </a:r>
            <a:endParaRPr lang="en-GB" altLang="en-US"/>
          </a:p>
        </p:txBody>
      </p:sp>
      <p:graphicFrame>
        <p:nvGraphicFramePr>
          <p:cNvPr id="1026" name="Object 4">
            <a:extLst>
              <a:ext uri="{FF2B5EF4-FFF2-40B4-BE49-F238E27FC236}">
                <a16:creationId xmlns:a16="http://schemas.microsoft.com/office/drawing/2014/main" id="{1DB5DFD3-DBC5-E187-4BBE-A932E03CDD1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91200" y="533400"/>
          <a:ext cx="1068388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6720" imgH="215640" progId="Equation.3">
                  <p:embed/>
                </p:oleObj>
              </mc:Choice>
              <mc:Fallback>
                <p:oleObj name="Equation" r:id="rId2" imgW="126720" imgH="215640" progId="Equation.3">
                  <p:embed/>
                  <p:pic>
                    <p:nvPicPr>
                      <p:cNvPr id="1026" name="Object 4">
                        <a:extLst>
                          <a:ext uri="{FF2B5EF4-FFF2-40B4-BE49-F238E27FC236}">
                            <a16:creationId xmlns:a16="http://schemas.microsoft.com/office/drawing/2014/main" id="{1DB5DFD3-DBC5-E187-4BBE-A932E03CDD1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533400"/>
                        <a:ext cx="1068388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7">
            <a:extLst>
              <a:ext uri="{FF2B5EF4-FFF2-40B4-BE49-F238E27FC236}">
                <a16:creationId xmlns:a16="http://schemas.microsoft.com/office/drawing/2014/main" id="{5E3CE324-D42D-B986-1018-FCFF860D02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4263" y="31003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027" name="Object 6">
            <a:extLst>
              <a:ext uri="{FF2B5EF4-FFF2-40B4-BE49-F238E27FC236}">
                <a16:creationId xmlns:a16="http://schemas.microsoft.com/office/drawing/2014/main" id="{F96511A2-7D3A-C8E8-C173-212950ECCC1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295400" y="1828800"/>
          <a:ext cx="6553200" cy="227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1892300" imgH="660400" progId="Equation.3">
                  <p:embed/>
                </p:oleObj>
              </mc:Choice>
              <mc:Fallback>
                <p:oleObj r:id="rId4" imgW="1892300" imgH="660400" progId="Equation.3">
                  <p:embed/>
                  <p:pic>
                    <p:nvPicPr>
                      <p:cNvPr id="1027" name="Object 6">
                        <a:extLst>
                          <a:ext uri="{FF2B5EF4-FFF2-40B4-BE49-F238E27FC236}">
                            <a16:creationId xmlns:a16="http://schemas.microsoft.com/office/drawing/2014/main" id="{F96511A2-7D3A-C8E8-C173-212950ECCC1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828800"/>
                        <a:ext cx="6553200" cy="2273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544C9A9E-4576-4C82-6D65-D5B32D5382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>
                <a:cs typeface="Times New Roman" panose="02020603050405020304" pitchFamily="18" charset="0"/>
              </a:rPr>
              <a:t>The Mode</a:t>
            </a:r>
            <a:r>
              <a:rPr lang="en-GB" altLang="en-US"/>
              <a:t> 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9B47B1D7-CC34-7C4F-DDFE-68E4EE38C8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>
                <a:cs typeface="Times New Roman" panose="02020603050405020304" pitchFamily="18" charset="0"/>
              </a:rPr>
              <a:t>The most frequently observed value</a:t>
            </a:r>
            <a:r>
              <a:rPr lang="en-GB" altLang="en-US"/>
              <a:t> </a:t>
            </a:r>
          </a:p>
          <a:p>
            <a:pPr eaLnBrk="1" hangingPunct="1"/>
            <a:r>
              <a:rPr lang="en-GB" altLang="en-US">
                <a:cs typeface="Times New Roman" panose="02020603050405020304" pitchFamily="18" charset="0"/>
              </a:rPr>
              <a:t>Possibly of interest for discrete data</a:t>
            </a:r>
          </a:p>
          <a:p>
            <a:pPr eaLnBrk="1" hangingPunct="1"/>
            <a:r>
              <a:rPr lang="en-GB" altLang="en-US">
                <a:cs typeface="Times New Roman" panose="02020603050405020304" pitchFamily="18" charset="0"/>
              </a:rPr>
              <a:t>For measurement data, rarely of interest 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Noto Sans CJK SC Regular"/>
      </a:majorFont>
      <a:minorFont>
        <a:latin typeface="Times New Roman"/>
        <a:ea typeface=""/>
        <a:cs typeface="Noto Sans CJK SC Regula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cs typeface="Noto Sans CJK SC Regular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cs typeface="Noto Sans CJK SC Regular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644</Words>
  <Application>Microsoft Office PowerPoint</Application>
  <PresentationFormat>On-screen Show (4:3)</PresentationFormat>
  <Paragraphs>115</Paragraphs>
  <Slides>18</Slides>
  <Notes>6</Notes>
  <HiddenSlides>1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Times New Roman</vt:lpstr>
      <vt:lpstr>Noto Sans CJK SC Regular</vt:lpstr>
      <vt:lpstr>DejaVu Sans</vt:lpstr>
      <vt:lpstr>Wingdings</vt:lpstr>
      <vt:lpstr>Office Theme</vt:lpstr>
      <vt:lpstr>Microsoft Equation 3.0</vt:lpstr>
      <vt:lpstr>Minitab Graph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Summary Statistics -Location </vt:lpstr>
      <vt:lpstr>The Mean,  </vt:lpstr>
      <vt:lpstr>The Mode </vt:lpstr>
      <vt:lpstr>Mean versus Median </vt:lpstr>
      <vt:lpstr>Measures of Spread </vt:lpstr>
      <vt:lpstr>Standard Deviation  s or SD(x) </vt:lpstr>
      <vt:lpstr>Descriptive Statistics: Time on Social Networking Sites</vt:lpstr>
      <vt:lpstr>Accuracy of results </vt:lpstr>
      <vt:lpstr>Box and Whisker Plot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</dc:title>
  <dc:creator>John Lane</dc:creator>
  <cp:lastModifiedBy>Adam Vellender [asv2] (Staff)</cp:lastModifiedBy>
  <cp:revision>17</cp:revision>
  <cp:lastPrinted>1601-01-01T00:00:00Z</cp:lastPrinted>
  <dcterms:created xsi:type="dcterms:W3CDTF">2002-10-01T20:50:26Z</dcterms:created>
  <dcterms:modified xsi:type="dcterms:W3CDTF">2024-10-09T10:43:08Z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2dfecbd-fc97-4e8a-a9cd-19ed496c406e_Enabled">
    <vt:lpwstr>true</vt:lpwstr>
  </property>
  <property fmtid="{D5CDD505-2E9C-101B-9397-08002B2CF9AE}" pid="3" name="MSIP_Label_f2dfecbd-fc97-4e8a-a9cd-19ed496c406e_SetDate">
    <vt:lpwstr>2024-10-09T10:05:00Z</vt:lpwstr>
  </property>
  <property fmtid="{D5CDD505-2E9C-101B-9397-08002B2CF9AE}" pid="4" name="MSIP_Label_f2dfecbd-fc97-4e8a-a9cd-19ed496c406e_Method">
    <vt:lpwstr>Standard</vt:lpwstr>
  </property>
  <property fmtid="{D5CDD505-2E9C-101B-9397-08002B2CF9AE}" pid="5" name="MSIP_Label_f2dfecbd-fc97-4e8a-a9cd-19ed496c406e_Name">
    <vt:lpwstr>defa4170-0d19-0005-0004-bc88714345d2</vt:lpwstr>
  </property>
  <property fmtid="{D5CDD505-2E9C-101B-9397-08002B2CF9AE}" pid="6" name="MSIP_Label_f2dfecbd-fc97-4e8a-a9cd-19ed496c406e_SiteId">
    <vt:lpwstr>d47b090e-3f5a-4ca0-84d0-9f89d269f175</vt:lpwstr>
  </property>
  <property fmtid="{D5CDD505-2E9C-101B-9397-08002B2CF9AE}" pid="7" name="MSIP_Label_f2dfecbd-fc97-4e8a-a9cd-19ed496c406e_ActionId">
    <vt:lpwstr>915d529d-d7c3-4f0e-8b53-4eaec1fed8b4</vt:lpwstr>
  </property>
  <property fmtid="{D5CDD505-2E9C-101B-9397-08002B2CF9AE}" pid="8" name="MSIP_Label_f2dfecbd-fc97-4e8a-a9cd-19ed496c406e_ContentBits">
    <vt:lpwstr>0</vt:lpwstr>
  </property>
</Properties>
</file>