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Noto Sans CJK SC Regular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Noto Sans CJK SC Regular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Noto Sans CJK SC Regular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Noto Sans CJK SC Regular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Noto Sans CJK SC Regular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Noto Sans CJK SC Regular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Noto Sans CJK SC Regular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Noto Sans CJK SC Regular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Noto Sans CJK SC Regular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6" d="100"/>
          <a:sy n="156" d="100"/>
        </p:scale>
        <p:origin x="1944" y="15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>
            <a:extLst>
              <a:ext uri="{FF2B5EF4-FFF2-40B4-BE49-F238E27FC236}">
                <a16:creationId xmlns:a16="http://schemas.microsoft.com/office/drawing/2014/main" id="{8C6482EE-C783-EC1A-6EE4-691F133FE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57020734-2F26-46AA-377A-883272BE5C89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9A7DD29-F095-B4D2-71F8-3C29A46817E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>
            <a:extLst>
              <a:ext uri="{FF2B5EF4-FFF2-40B4-BE49-F238E27FC236}">
                <a16:creationId xmlns:a16="http://schemas.microsoft.com/office/drawing/2014/main" id="{090A27FE-A8D2-9DAD-96F7-37CD469B9416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5E1123BD-B085-78FB-A2DE-810E8AAA7D92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>
            <a:extLst>
              <a:ext uri="{FF2B5EF4-FFF2-40B4-BE49-F238E27FC236}">
                <a16:creationId xmlns:a16="http://schemas.microsoft.com/office/drawing/2014/main" id="{1781FA2E-2202-4BA3-8D1A-2F8C43959F27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BFE5D554-97B6-FF94-ABB6-B4001829C810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>
            <a:extLst>
              <a:ext uri="{FF2B5EF4-FFF2-40B4-BE49-F238E27FC236}">
                <a16:creationId xmlns:a16="http://schemas.microsoft.com/office/drawing/2014/main" id="{0F66F473-ACEB-8B04-FC6C-1986908D0B2D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7901D5D9-ADBF-EC48-6404-0C861D1FAAB0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>
            <a:extLst>
              <a:ext uri="{FF2B5EF4-FFF2-40B4-BE49-F238E27FC236}">
                <a16:creationId xmlns:a16="http://schemas.microsoft.com/office/drawing/2014/main" id="{35AE4775-BFAA-FB31-9139-EB2A5ED21CB0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2481C548-F499-C45A-25DA-1896E932F306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CD4F36D9-B829-06FE-8DE2-D087C15BD641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72D040E7-C6C1-55DA-BE6B-5F1361AD5E56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>
            <a:extLst>
              <a:ext uri="{FF2B5EF4-FFF2-40B4-BE49-F238E27FC236}">
                <a16:creationId xmlns:a16="http://schemas.microsoft.com/office/drawing/2014/main" id="{0AD5D9F1-C60B-FA69-E601-DD7DC2D0F732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480731FF-2B1E-2E4F-7501-3D8D91F7DF31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E5FB5-2559-746A-3323-21FA9246B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700BEE-4C12-F716-C223-FC8A5B09D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33147C-2E05-C05D-68EC-AE58F0F4355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31025F0-3467-459C-AF8F-5089AE8FDE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3135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7F53B-BC1D-29F6-5E81-F45F9A248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6575F9-5363-3D32-326D-324A996BC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D799C0-A125-98A5-28C4-6309784E723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496E2A4-275A-4C09-9F2D-AF9907D164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775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256B39-F877-FC7F-6168-3AD681B488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3513" y="609600"/>
            <a:ext cx="1941512" cy="5483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4434F9-6B5C-F67C-8352-B74DAD92D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5313" cy="5483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1C909-A5B8-77CA-A8CA-B1E3B06A814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A8FC72A-07E5-4346-AF08-21126C460C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284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D5A0E-1052-3C13-076F-8B3630CEB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16BD9-36FE-F350-41EC-89283A5B8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AD4D09-B70B-099C-EDD1-B843B53844A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F9F64EF-F3B9-4A1C-AC5E-823CBA8CC9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090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59BE7-EBE0-2E85-B256-618957D99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1116BB-4D71-FF96-B5F9-3CAF2FF82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38DD2D-3CCD-BAA8-F7A0-054FB077F79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22D78A9-8326-4BA0-9197-2E3607C6B3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488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BDE8D-74A1-74AB-A30C-1BA7F9555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6741B-DA46-8917-FFF3-92EE450076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1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2770CC-84B9-42CA-F8E9-F9847224D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08412" cy="4111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1ACD7C-F08E-A2C8-559F-CCF081BDA3A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F577472-419F-484F-BFC4-73C4D5F533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631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E0DBF-62DE-EF2D-695B-63F52942C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ED7A7-6F78-B465-759E-59E5CE5F7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0EB59C-A5ED-3035-6013-DFEAA683A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DD688E-897C-58CA-20FE-DC6CFA54C2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0A228-C729-A532-1589-3F3B9748DF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C2060-F850-5D31-B013-4A7C5147CBA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C189F3C-66C8-4250-93CB-E1AB223B76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384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11752-9623-FBE6-CA6C-0AFB802BE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1162AE-C9DF-6E5B-0F73-87BB14296C5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4678C83-6B7C-4E6D-AC11-A44DF13A1C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506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996797-0EDC-6106-739D-6562B02B140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AB61B05-4C5D-4E99-981C-CCA210F580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95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5CE12-6252-23B0-DA0A-C1595868F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5906B-5868-AE1A-2D69-404651CE7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D7F9F9-9CCD-B8E4-C2CB-CE3955E7D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F6EC66-0B3E-C871-D96B-FE0685267D7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B46D0A7-D463-43C7-AA59-6FE0913B157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367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6DE70-CFD7-4117-F772-4B4F43890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133305-8113-1C25-4268-26254A2E71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D4A6A6-3D43-D347-6264-74A65E808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B79FD5-538F-9E7D-1403-3B778F0BCAD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9B069AA-8F6D-41DE-9877-6B0EA48207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326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4D8F63D1-9FD2-52EC-C209-4B202BD5E9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692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17410D75-6AD0-AC30-C29E-4E45D6327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9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1027" name="Text Box 3">
            <a:extLst>
              <a:ext uri="{FF2B5EF4-FFF2-40B4-BE49-F238E27FC236}">
                <a16:creationId xmlns:a16="http://schemas.microsoft.com/office/drawing/2014/main" id="{855857BA-3B8B-B3CE-F10D-7A5A0C5CE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8DFEB170-E7A0-5830-AD8E-094980FEB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6000F35-2EE5-278A-A920-4973FDC11E8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fld id="{BED26225-AFC9-4DFD-BCBC-543EDC38229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Noto Sans CJK SC Regular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Noto Sans CJK SC Regular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Noto Sans CJK SC Regular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Noto Sans CJK SC Regular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Noto Sans CJK SC Regular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Noto Sans CJK SC Regular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Noto Sans CJK SC Regular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Noto Sans CJK SC Regular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>
            <a:extLst>
              <a:ext uri="{FF2B5EF4-FFF2-40B4-BE49-F238E27FC236}">
                <a16:creationId xmlns:a16="http://schemas.microsoft.com/office/drawing/2014/main" id="{9E508BDA-CAF9-7CD8-6EED-4128EBA6F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en-US" sz="4400">
                <a:cs typeface="Times New Roman" panose="02020603050405020304" pitchFamily="18" charset="0"/>
              </a:rPr>
              <a:t>Continuous Data</a:t>
            </a:r>
            <a:r>
              <a:rPr lang="en-GB" altLang="en-US" sz="4400"/>
              <a:t> </a:t>
            </a:r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2A518ED1-88DF-62DF-0775-335753C47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1pPr>
            <a:lvl2pPr marL="739775" indent="-28257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GB" altLang="en-US" sz="2800">
                <a:cs typeface="Times New Roman" panose="02020603050405020304" pitchFamily="18" charset="0"/>
              </a:rPr>
              <a:t>Number of possible values is very large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GB" altLang="en-US">
                <a:cs typeface="Times New Roman" panose="02020603050405020304" pitchFamily="18" charset="0"/>
              </a:rPr>
              <a:t> 	strictly speaking uncountably infinite!</a:t>
            </a:r>
            <a:r>
              <a:rPr lang="en-GB" altLang="en-US"/>
              <a:t> 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GB" altLang="en-US" sz="2800">
                <a:cs typeface="Times New Roman" panose="02020603050405020304" pitchFamily="18" charset="0"/>
              </a:rPr>
              <a:t>Measurements: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GB" altLang="en-US">
                <a:cs typeface="Times New Roman" panose="02020603050405020304" pitchFamily="18" charset="0"/>
              </a:rPr>
              <a:t>	interval, eg temperature</a:t>
            </a:r>
            <a:r>
              <a:rPr lang="en-GB" altLang="en-US"/>
              <a:t>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GB" altLang="en-US">
                <a:cs typeface="Times New Roman" panose="02020603050405020304" pitchFamily="18" charset="0"/>
              </a:rPr>
              <a:t>  ratio,      eg money</a:t>
            </a:r>
            <a:r>
              <a:rPr lang="en-GB" altLang="en-US"/>
              <a:t> 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GB" altLang="en-US" sz="2800">
                <a:cs typeface="Times New Roman" panose="02020603050405020304" pitchFamily="18" charset="0"/>
              </a:rPr>
              <a:t>Large counts: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GB" altLang="en-US">
                <a:cs typeface="Times New Roman" panose="02020603050405020304" pitchFamily="18" charset="0"/>
              </a:rPr>
              <a:t>treated as being effectively continuous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GB" altLang="en-US">
                <a:cs typeface="Times New Roman" panose="02020603050405020304" pitchFamily="18" charset="0"/>
              </a:rPr>
              <a:t>Eg number of red blood cells per 100ml of blood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9" dur="1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6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6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3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8" dur="500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3" dur="500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EF62868-EFF2-CFE5-5229-ACF3425037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cs typeface="Times New Roman" panose="02020603050405020304" pitchFamily="18" charset="0"/>
              </a:rPr>
              <a:t>Mean versus Median</a:t>
            </a:r>
            <a:r>
              <a:rPr lang="en-GB" altLang="en-US"/>
              <a:t>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59172E9-F0E5-D8FD-2DDB-A75CC2AD95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b="1" i="1">
                <a:cs typeface="Times New Roman" panose="02020603050405020304" pitchFamily="18" charset="0"/>
              </a:rPr>
              <a:t>Mean</a:t>
            </a:r>
          </a:p>
          <a:p>
            <a:pPr lvl="1" eaLnBrk="1" hangingPunct="1"/>
            <a:r>
              <a:rPr lang="en-GB" altLang="en-US">
                <a:cs typeface="Times New Roman" panose="02020603050405020304" pitchFamily="18" charset="0"/>
              </a:rPr>
              <a:t> makes more efficient use of all the data</a:t>
            </a:r>
          </a:p>
          <a:p>
            <a:pPr lvl="1" eaLnBrk="1" hangingPunct="1"/>
            <a:r>
              <a:rPr lang="en-GB" altLang="en-US">
                <a:cs typeface="Times New Roman" panose="02020603050405020304" pitchFamily="18" charset="0"/>
              </a:rPr>
              <a:t> but is strongly affected by outliers</a:t>
            </a:r>
          </a:p>
          <a:p>
            <a:pPr eaLnBrk="1" hangingPunct="1"/>
            <a:r>
              <a:rPr lang="en-GB" altLang="en-US" b="1" i="1">
                <a:cs typeface="Times New Roman" panose="02020603050405020304" pitchFamily="18" charset="0"/>
              </a:rPr>
              <a:t>Median</a:t>
            </a:r>
            <a:r>
              <a:rPr lang="en-GB" altLang="en-US">
                <a:cs typeface="Times New Roman" panose="02020603050405020304" pitchFamily="18" charset="0"/>
              </a:rPr>
              <a:t> </a:t>
            </a:r>
          </a:p>
          <a:p>
            <a:pPr lvl="1" eaLnBrk="1" hangingPunct="1"/>
            <a:r>
              <a:rPr lang="en-GB" altLang="en-US">
                <a:cs typeface="Times New Roman" panose="02020603050405020304" pitchFamily="18" charset="0"/>
              </a:rPr>
              <a:t> unaffected by outliers  - </a:t>
            </a:r>
            <a:r>
              <a:rPr lang="en-GB" altLang="en-US" i="1">
                <a:cs typeface="Times New Roman" panose="02020603050405020304" pitchFamily="18" charset="0"/>
              </a:rPr>
              <a:t>outlier resistant</a:t>
            </a:r>
            <a:r>
              <a:rPr lang="en-GB" altLang="en-US"/>
              <a:t>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EAA595C-056A-0325-1AD6-013835ABA3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cs typeface="Times New Roman" panose="02020603050405020304" pitchFamily="18" charset="0"/>
              </a:rPr>
              <a:t>Measures of Spread</a:t>
            </a:r>
            <a:r>
              <a:rPr lang="en-GB" altLang="en-US"/>
              <a:t>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ECF49E2-FDDE-2718-0309-CCA927AC7A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GB" altLang="en-US" sz="2800" b="1">
                <a:cs typeface="Times New Roman" panose="02020603050405020304" pitchFamily="18" charset="0"/>
              </a:rPr>
              <a:t>The Range</a:t>
            </a:r>
            <a:r>
              <a:rPr lang="en-GB" altLang="en-US" sz="2800">
                <a:cs typeface="Times New Roman" panose="02020603050405020304" pitchFamily="18" charset="0"/>
              </a:rPr>
              <a:t> </a:t>
            </a:r>
          </a:p>
          <a:p>
            <a:pPr lvl="1" eaLnBrk="1" hangingPunct="1"/>
            <a:r>
              <a:rPr lang="en-GB" altLang="en-US" sz="2400">
                <a:cs typeface="Times New Roman" panose="02020603050405020304" pitchFamily="18" charset="0"/>
              </a:rPr>
              <a:t>		Maximum – Minimum </a:t>
            </a:r>
          </a:p>
          <a:p>
            <a:pPr eaLnBrk="1" hangingPunct="1"/>
            <a:r>
              <a:rPr lang="en-GB" altLang="en-US" sz="2800" b="1">
                <a:cs typeface="Times New Roman" panose="02020603050405020304" pitchFamily="18" charset="0"/>
              </a:rPr>
              <a:t>Inter Quartile Range,</a:t>
            </a:r>
            <a:r>
              <a:rPr lang="en-GB" altLang="en-US" sz="2800">
                <a:cs typeface="Times New Roman" panose="02020603050405020304" pitchFamily="18" charset="0"/>
              </a:rPr>
              <a:t> IQR = Q</a:t>
            </a:r>
            <a:r>
              <a:rPr lang="en-GB" altLang="en-US" sz="2800" baseline="-30000">
                <a:cs typeface="Times New Roman" panose="02020603050405020304" pitchFamily="18" charset="0"/>
              </a:rPr>
              <a:t>3</a:t>
            </a:r>
            <a:r>
              <a:rPr lang="en-GB" altLang="en-US" sz="2800">
                <a:cs typeface="Times New Roman" panose="02020603050405020304" pitchFamily="18" charset="0"/>
              </a:rPr>
              <a:t> - Q</a:t>
            </a:r>
            <a:r>
              <a:rPr lang="en-GB" altLang="en-US" sz="2800" baseline="-30000">
                <a:cs typeface="Times New Roman" panose="02020603050405020304" pitchFamily="18" charset="0"/>
              </a:rPr>
              <a:t>1</a:t>
            </a:r>
            <a:r>
              <a:rPr lang="en-GB" altLang="en-US" sz="2800">
                <a:cs typeface="Times New Roman" panose="02020603050405020304" pitchFamily="18" charset="0"/>
              </a:rPr>
              <a:t> </a:t>
            </a:r>
          </a:p>
          <a:p>
            <a:pPr lvl="1" eaLnBrk="1" hangingPunct="1"/>
            <a:r>
              <a:rPr lang="en-GB" altLang="en-US" sz="2400">
                <a:cs typeface="Times New Roman" panose="02020603050405020304" pitchFamily="18" charset="0"/>
              </a:rPr>
              <a:t>Q</a:t>
            </a:r>
            <a:r>
              <a:rPr lang="en-GB" altLang="en-US" sz="2400" baseline="-30000">
                <a:cs typeface="Times New Roman" panose="02020603050405020304" pitchFamily="18" charset="0"/>
              </a:rPr>
              <a:t>1</a:t>
            </a:r>
            <a:r>
              <a:rPr lang="en-GB" altLang="en-US" sz="2400">
                <a:cs typeface="Times New Roman" panose="02020603050405020304" pitchFamily="18" charset="0"/>
              </a:rPr>
              <a:t> = lower quartile : 25% of data below, 75% above </a:t>
            </a:r>
          </a:p>
          <a:p>
            <a:pPr lvl="1" eaLnBrk="1" hangingPunct="1"/>
            <a:r>
              <a:rPr lang="en-GB" altLang="en-US" sz="2400">
                <a:cs typeface="Times New Roman" panose="02020603050405020304" pitchFamily="18" charset="0"/>
              </a:rPr>
              <a:t>Q</a:t>
            </a:r>
            <a:r>
              <a:rPr lang="en-GB" altLang="en-US" sz="2400" baseline="-30000">
                <a:cs typeface="Times New Roman" panose="02020603050405020304" pitchFamily="18" charset="0"/>
              </a:rPr>
              <a:t>3</a:t>
            </a:r>
            <a:r>
              <a:rPr lang="en-GB" altLang="en-US" sz="2400">
                <a:cs typeface="Times New Roman" panose="02020603050405020304" pitchFamily="18" charset="0"/>
              </a:rPr>
              <a:t> = upper quartile : 75% of data below, 25% above</a:t>
            </a:r>
          </a:p>
          <a:p>
            <a:pPr lvl="1" eaLnBrk="1" hangingPunct="1"/>
            <a:r>
              <a:rPr lang="en-GB" altLang="en-US" sz="2400">
                <a:cs typeface="Times New Roman" panose="02020603050405020304" pitchFamily="18" charset="0"/>
              </a:rPr>
              <a:t>totally unaffected by outliers </a:t>
            </a:r>
          </a:p>
          <a:p>
            <a:pPr eaLnBrk="1" hangingPunct="1"/>
            <a:r>
              <a:rPr lang="en-GB" altLang="en-US" sz="2800">
                <a:cs typeface="Times New Roman" panose="02020603050405020304" pitchFamily="18" charset="0"/>
              </a:rPr>
              <a:t>Range and IQR therefore complement each other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>
            <a:extLst>
              <a:ext uri="{FF2B5EF4-FFF2-40B4-BE49-F238E27FC236}">
                <a16:creationId xmlns:a16="http://schemas.microsoft.com/office/drawing/2014/main" id="{A16091B2-B765-4AAE-5116-BC16D12883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cs typeface="Times New Roman" panose="02020603050405020304" pitchFamily="18" charset="0"/>
              </a:rPr>
              <a:t>Standard Deviation</a:t>
            </a:r>
            <a:br>
              <a:rPr lang="en-GB" altLang="en-US">
                <a:cs typeface="Times New Roman" panose="02020603050405020304" pitchFamily="18" charset="0"/>
              </a:rPr>
            </a:br>
            <a:r>
              <a:rPr lang="en-GB" altLang="en-US">
                <a:cs typeface="Times New Roman" panose="02020603050405020304" pitchFamily="18" charset="0"/>
              </a:rPr>
              <a:t> </a:t>
            </a:r>
            <a:r>
              <a:rPr lang="en-GB" altLang="en-US" i="1">
                <a:cs typeface="Times New Roman" panose="02020603050405020304" pitchFamily="18" charset="0"/>
              </a:rPr>
              <a:t>s</a:t>
            </a:r>
            <a:r>
              <a:rPr lang="en-GB" altLang="en-US">
                <a:cs typeface="Times New Roman" panose="02020603050405020304" pitchFamily="18" charset="0"/>
              </a:rPr>
              <a:t> or SD(x)</a:t>
            </a:r>
            <a:r>
              <a:rPr lang="en-GB" altLang="en-US" b="1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A180FEDD-C395-7D7E-4AC5-129F318DB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800" dirty="0">
                <a:cs typeface="Times New Roman" panose="02020603050405020304" pitchFamily="18" charset="0"/>
              </a:rPr>
              <a:t>SD(x)</a:t>
            </a:r>
            <a:r>
              <a:rPr lang="en-GB" altLang="en-US" sz="2800" dirty="0"/>
              <a:t> = </a:t>
            </a:r>
            <a:r>
              <a:rPr lang="en-GB" altLang="en-US" sz="2800" dirty="0">
                <a:cs typeface="Times New Roman" panose="02020603050405020304" pitchFamily="18" charset="0"/>
              </a:rPr>
              <a:t>√s</a:t>
            </a:r>
            <a:r>
              <a:rPr lang="en-GB" altLang="en-US" sz="2800" baseline="30000" dirty="0">
                <a:cs typeface="Times New Roman" panose="02020603050405020304" pitchFamily="18" charset="0"/>
              </a:rPr>
              <a:t>2</a:t>
            </a:r>
            <a:r>
              <a:rPr lang="en-GB" altLang="en-US" sz="2800" dirty="0"/>
              <a:t> where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 dirty="0"/>
              <a:t>			</a:t>
            </a:r>
            <a:r>
              <a:rPr lang="en-GB" altLang="en-US" sz="2400" dirty="0"/>
              <a:t>which is called the </a:t>
            </a:r>
            <a:r>
              <a:rPr lang="en-GB" altLang="en-US" sz="2400" i="1" dirty="0"/>
              <a:t>sample variance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>
                <a:cs typeface="Times New Roman" panose="02020603050405020304" pitchFamily="18" charset="0"/>
              </a:rPr>
              <a:t>Divide by (</a:t>
            </a:r>
            <a:r>
              <a:rPr lang="en-GB" altLang="en-US" sz="2400" i="1" dirty="0">
                <a:cs typeface="Times New Roman" panose="02020603050405020304" pitchFamily="18" charset="0"/>
              </a:rPr>
              <a:t>n-1</a:t>
            </a:r>
            <a:r>
              <a:rPr lang="en-GB" altLang="en-US" sz="2400" dirty="0">
                <a:cs typeface="Times New Roman" panose="02020603050405020304" pitchFamily="18" charset="0"/>
              </a:rPr>
              <a:t>) rather than </a:t>
            </a:r>
            <a:r>
              <a:rPr lang="en-GB" altLang="en-US" sz="2400" i="1" dirty="0">
                <a:cs typeface="Times New Roman" panose="02020603050405020304" pitchFamily="18" charset="0"/>
              </a:rPr>
              <a:t>n</a:t>
            </a:r>
            <a:r>
              <a:rPr lang="en-GB" altLang="en-US" sz="2400" dirty="0"/>
              <a:t> </a:t>
            </a:r>
            <a:r>
              <a:rPr lang="en-GB" altLang="en-US" sz="2400" dirty="0">
                <a:cs typeface="Times New Roman" panose="02020603050405020304" pitchFamily="18" charset="0"/>
              </a:rPr>
              <a:t>to get an unbiased estimator of the variance (called </a:t>
            </a:r>
            <a:r>
              <a:rPr lang="en-GB" altLang="en-US" sz="2400" i="1" dirty="0">
                <a:cs typeface="Times New Roman" panose="02020603050405020304" pitchFamily="18" charset="0"/>
              </a:rPr>
              <a:t>Bessel’s correction</a:t>
            </a:r>
            <a:r>
              <a:rPr lang="en-GB" altLang="en-US" sz="2400" dirty="0">
                <a:cs typeface="Times New Roman" panose="02020603050405020304" pitchFamily="18" charset="0"/>
              </a:rPr>
              <a:t> - we’ll prove this later in the module).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>
                <a:cs typeface="Times New Roman" panose="02020603050405020304" pitchFamily="18" charset="0"/>
              </a:rPr>
              <a:t>Dividing by </a:t>
            </a:r>
            <a:r>
              <a:rPr lang="en-GB" altLang="en-US" sz="2400" i="1" dirty="0">
                <a:cs typeface="Times New Roman" panose="02020603050405020304" pitchFamily="18" charset="0"/>
              </a:rPr>
              <a:t>n</a:t>
            </a:r>
            <a:r>
              <a:rPr lang="en-GB" altLang="en-US" sz="2400" dirty="0">
                <a:cs typeface="Times New Roman" panose="02020603050405020304" pitchFamily="18" charset="0"/>
              </a:rPr>
              <a:t> tends to give too low a value</a:t>
            </a:r>
            <a:r>
              <a:rPr lang="en-GB" altLang="en-US" sz="2400" dirty="0"/>
              <a:t> </a:t>
            </a:r>
          </a:p>
        </p:txBody>
      </p:sp>
      <p:graphicFrame>
        <p:nvGraphicFramePr>
          <p:cNvPr id="2050" name="Object 4">
            <a:extLst>
              <a:ext uri="{FF2B5EF4-FFF2-40B4-BE49-F238E27FC236}">
                <a16:creationId xmlns:a16="http://schemas.microsoft.com/office/drawing/2014/main" id="{8B19F04D-1579-7AF5-73B5-15874F56E8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2590800"/>
          <a:ext cx="502920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473200" imgH="393700" progId="Equation.3">
                  <p:embed/>
                </p:oleObj>
              </mc:Choice>
              <mc:Fallback>
                <p:oleObj r:id="rId2" imgW="1473200" imgH="393700" progId="Equation.3">
                  <p:embed/>
                  <p:pic>
                    <p:nvPicPr>
                      <p:cNvPr id="2050" name="Object 4">
                        <a:extLst>
                          <a:ext uri="{FF2B5EF4-FFF2-40B4-BE49-F238E27FC236}">
                            <a16:creationId xmlns:a16="http://schemas.microsoft.com/office/drawing/2014/main" id="{8B19F04D-1579-7AF5-73B5-15874F56E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90800"/>
                        <a:ext cx="5029200" cy="133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6BB14901-E327-00AF-B553-43C0303C4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Descriptive Statistics:</a:t>
            </a:r>
            <a:br>
              <a:rPr lang="en-GB" altLang="en-US"/>
            </a:br>
            <a:r>
              <a:rPr lang="en-GB" altLang="en-US" sz="3600"/>
              <a:t>Time on Social Networking Sites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F39377F-B730-3627-64DB-7EBBEC9AF6FB}"/>
              </a:ext>
            </a:extLst>
          </p:cNvPr>
          <p:cNvGraphicFramePr>
            <a:graphicFrameLocks noGrp="1"/>
          </p:cNvGraphicFramePr>
          <p:nvPr/>
        </p:nvGraphicFramePr>
        <p:xfrm>
          <a:off x="539750" y="2997200"/>
          <a:ext cx="7848600" cy="640080"/>
        </p:xfrm>
        <a:graphic>
          <a:graphicData uri="http://schemas.openxmlformats.org/drawingml/2006/table">
            <a:tbl>
              <a:tblPr/>
              <a:tblGrid>
                <a:gridCol w="115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2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5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34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3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35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01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93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3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ourier New"/>
                          <a:ea typeface="Times New Roman"/>
                          <a:cs typeface="Times New Roman"/>
                        </a:rPr>
                        <a:t>Variable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ourier New"/>
                          <a:ea typeface="Times New Roman"/>
                          <a:cs typeface="Times New Roman"/>
                        </a:rPr>
                        <a:t>Gender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ourier New"/>
                          <a:ea typeface="Times New Roman"/>
                          <a:cs typeface="Times New Roman"/>
                        </a:rPr>
                        <a:t>N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ourier New"/>
                          <a:ea typeface="Times New Roman"/>
                          <a:cs typeface="Times New Roman"/>
                        </a:rPr>
                        <a:t>Mean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ourier New"/>
                          <a:ea typeface="Times New Roman"/>
                          <a:cs typeface="Times New Roman"/>
                        </a:rPr>
                        <a:t>StDev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ourier New"/>
                          <a:ea typeface="Times New Roman"/>
                          <a:cs typeface="Times New Roman"/>
                        </a:rPr>
                        <a:t>Min.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ourier New"/>
                          <a:ea typeface="Times New Roman"/>
                          <a:cs typeface="Times New Roman"/>
                        </a:rPr>
                        <a:t>Q1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ourier New"/>
                          <a:ea typeface="Times New Roman"/>
                          <a:cs typeface="Times New Roman"/>
                        </a:rPr>
                        <a:t>Median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ourier New"/>
                          <a:ea typeface="Times New Roman"/>
                          <a:cs typeface="Times New Roman"/>
                        </a:rPr>
                        <a:t>Q3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ourier New"/>
                          <a:ea typeface="Times New Roman"/>
                          <a:cs typeface="Times New Roman"/>
                        </a:rPr>
                        <a:t>Max.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78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ourier New"/>
                          <a:ea typeface="Times New Roman"/>
                          <a:cs typeface="Times New Roman"/>
                        </a:rPr>
                        <a:t>Time (Hrs/day)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Courier New"/>
                          <a:ea typeface="Times New Roman"/>
                          <a:cs typeface="Times New Roman"/>
                        </a:rPr>
                        <a:t>Men    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Courier New"/>
                          <a:ea typeface="Times New Roman"/>
                          <a:cs typeface="Times New Roman"/>
                        </a:rPr>
                        <a:t>127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Courier New"/>
                          <a:ea typeface="Times New Roman"/>
                          <a:cs typeface="Times New Roman"/>
                        </a:rPr>
                        <a:t>2.102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Courier New"/>
                          <a:ea typeface="Times New Roman"/>
                          <a:cs typeface="Times New Roman"/>
                        </a:rPr>
                        <a:t>1.975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Courier New"/>
                          <a:ea typeface="Times New Roman"/>
                          <a:cs typeface="Times New Roman"/>
                        </a:rPr>
                        <a:t>0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Courier New"/>
                          <a:ea typeface="Times New Roman"/>
                          <a:cs typeface="Times New Roman"/>
                        </a:rPr>
                        <a:t>2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Courier New"/>
                          <a:ea typeface="Times New Roman"/>
                          <a:cs typeface="Times New Roman"/>
                        </a:rPr>
                        <a:t>10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719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Courier New"/>
                          <a:ea typeface="Times New Roman"/>
                          <a:cs typeface="Times New Roman"/>
                        </a:rPr>
                        <a:t>Women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Courier New"/>
                          <a:ea typeface="Times New Roman"/>
                          <a:cs typeface="Times New Roman"/>
                        </a:rPr>
                        <a:t>112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Courier New"/>
                          <a:ea typeface="Times New Roman"/>
                          <a:cs typeface="Times New Roman"/>
                        </a:rPr>
                        <a:t>2.429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Courier New"/>
                          <a:ea typeface="Times New Roman"/>
                          <a:cs typeface="Times New Roman"/>
                        </a:rPr>
                        <a:t>1.897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Courier New"/>
                          <a:ea typeface="Times New Roman"/>
                          <a:cs typeface="Times New Roman"/>
                        </a:rPr>
                        <a:t>0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Courier New"/>
                          <a:ea typeface="Times New Roman"/>
                          <a:cs typeface="Times New Roman"/>
                        </a:rPr>
                        <a:t>2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Courier New"/>
                          <a:ea typeface="Times New Roman"/>
                          <a:cs typeface="Times New Roman"/>
                        </a:rPr>
                        <a:t>3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ourier New"/>
                          <a:ea typeface="Times New Roman"/>
                          <a:cs typeface="Times New Roman"/>
                        </a:rPr>
                        <a:t>12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5472CCC-F69C-70CF-2080-4E9D0EC7CD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cs typeface="Times New Roman" panose="02020603050405020304" pitchFamily="18" charset="0"/>
              </a:rPr>
              <a:t>Accuracy of results</a:t>
            </a:r>
            <a:r>
              <a:rPr lang="en-GB" altLang="en-US"/>
              <a:t>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35EF311-CD29-A86A-FBA5-BB058140D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1625"/>
          </a:xfrm>
        </p:spPr>
        <p:txBody>
          <a:bodyPr/>
          <a:lstStyle/>
          <a:p>
            <a:pPr eaLnBrk="1" hangingPunct="1"/>
            <a:r>
              <a:rPr lang="en-GB" altLang="en-US" sz="2800">
                <a:cs typeface="Times New Roman" panose="02020603050405020304" pitchFamily="18" charset="0"/>
              </a:rPr>
              <a:t>Usual advice for final reports etc </a:t>
            </a:r>
          </a:p>
          <a:p>
            <a:pPr lvl="1" eaLnBrk="1" hangingPunct="1"/>
            <a:r>
              <a:rPr lang="en-GB" altLang="en-US" sz="2400">
                <a:cs typeface="Times New Roman" panose="02020603050405020304" pitchFamily="18" charset="0"/>
              </a:rPr>
              <a:t>‘Two variable-digit rule’</a:t>
            </a:r>
          </a:p>
          <a:p>
            <a:pPr lvl="1" eaLnBrk="1" hangingPunct="1"/>
            <a:r>
              <a:rPr lang="en-GB" altLang="en-US" sz="2400">
                <a:cs typeface="Times New Roman" panose="02020603050405020304" pitchFamily="18" charset="0"/>
              </a:rPr>
              <a:t>Round the average to 2 (variable) digits</a:t>
            </a:r>
            <a:endParaRPr lang="en-GB" altLang="en-US" sz="2400"/>
          </a:p>
          <a:p>
            <a:pPr lvl="1" eaLnBrk="1" hangingPunct="1"/>
            <a:r>
              <a:rPr lang="en-GB" altLang="en-US" sz="2400">
                <a:cs typeface="Times New Roman" panose="02020603050405020304" pitchFamily="18" charset="0"/>
              </a:rPr>
              <a:t>Quote the SD to one extra place</a:t>
            </a:r>
          </a:p>
          <a:p>
            <a:pPr eaLnBrk="1" hangingPunct="1"/>
            <a:r>
              <a:rPr lang="en-GB" altLang="en-US" sz="2800" b="1" i="1">
                <a:cs typeface="Times New Roman" panose="02020603050405020304" pitchFamily="18" charset="0"/>
              </a:rPr>
              <a:t>BUT</a:t>
            </a:r>
            <a:r>
              <a:rPr lang="en-GB" altLang="en-US" sz="2800" b="1">
                <a:cs typeface="Times New Roman" panose="02020603050405020304" pitchFamily="18" charset="0"/>
              </a:rPr>
              <a:t> in tests or exams (or mid-calculation)</a:t>
            </a:r>
          </a:p>
          <a:p>
            <a:pPr lvl="1" eaLnBrk="1" hangingPunct="1"/>
            <a:r>
              <a:rPr lang="en-GB" altLang="en-US" sz="2400" i="1">
                <a:cs typeface="Times New Roman" panose="02020603050405020304" pitchFamily="18" charset="0"/>
              </a:rPr>
              <a:t>state</a:t>
            </a:r>
            <a:r>
              <a:rPr lang="en-GB" altLang="en-US" sz="2400">
                <a:cs typeface="Times New Roman" panose="02020603050405020304" pitchFamily="18" charset="0"/>
              </a:rPr>
              <a:t> the answer on the calculator using several more significant digits than strictly necessary </a:t>
            </a:r>
          </a:p>
          <a:p>
            <a:pPr lvl="1" eaLnBrk="1" hangingPunct="1"/>
            <a:r>
              <a:rPr lang="en-GB" altLang="en-US" sz="2400">
                <a:cs typeface="Times New Roman" panose="02020603050405020304" pitchFamily="18" charset="0"/>
              </a:rPr>
              <a:t>then round to give the final answer  </a:t>
            </a:r>
            <a:r>
              <a:rPr lang="en-GB" altLang="en-US" sz="240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8EEB449-7894-11FA-4D1F-B50379FA81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>
                <a:cs typeface="Times New Roman" panose="02020603050405020304" pitchFamily="18" charset="0"/>
              </a:rPr>
              <a:t>Box and Whisker Plot</a:t>
            </a:r>
            <a:r>
              <a:rPr lang="en-GB" altLang="en-US"/>
              <a:t>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1DCAAC5-0AA8-9641-D355-9E8F7E347E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altLang="en-US">
                <a:cs typeface="Times New Roman" panose="02020603050405020304" pitchFamily="18" charset="0"/>
              </a:rPr>
              <a:t>The 5 Number Summary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800">
                <a:cs typeface="Times New Roman" panose="02020603050405020304" pitchFamily="18" charset="0"/>
              </a:rPr>
              <a:t>The </a:t>
            </a:r>
            <a:r>
              <a:rPr lang="en-GB" altLang="en-US" sz="2800" b="1" i="1">
                <a:cs typeface="Times New Roman" panose="02020603050405020304" pitchFamily="18" charset="0"/>
              </a:rPr>
              <a:t>median</a:t>
            </a:r>
            <a:r>
              <a:rPr lang="en-GB" altLang="en-US" sz="2800">
                <a:cs typeface="Times New Roman" panose="02020603050405020304" pitchFamily="18" charset="0"/>
              </a:rPr>
              <a:t>, represented by the line inside the box.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800">
                <a:cs typeface="Times New Roman" panose="02020603050405020304" pitchFamily="18" charset="0"/>
              </a:rPr>
              <a:t>The </a:t>
            </a:r>
            <a:r>
              <a:rPr lang="en-GB" altLang="en-US" sz="2800" b="1" i="1">
                <a:cs typeface="Times New Roman" panose="02020603050405020304" pitchFamily="18" charset="0"/>
              </a:rPr>
              <a:t>upper</a:t>
            </a:r>
            <a:r>
              <a:rPr lang="en-GB" altLang="en-US" sz="2800">
                <a:cs typeface="Times New Roman" panose="02020603050405020304" pitchFamily="18" charset="0"/>
              </a:rPr>
              <a:t> and </a:t>
            </a:r>
            <a:r>
              <a:rPr lang="en-GB" altLang="en-US" sz="2800" b="1" i="1">
                <a:cs typeface="Times New Roman" panose="02020603050405020304" pitchFamily="18" charset="0"/>
              </a:rPr>
              <a:t>lower quartiles</a:t>
            </a:r>
            <a:r>
              <a:rPr lang="en-GB" altLang="en-US" sz="2800">
                <a:cs typeface="Times New Roman" panose="02020603050405020304" pitchFamily="18" charset="0"/>
              </a:rPr>
              <a:t>, represented by the upper and lower sides of the box.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800">
                <a:cs typeface="Times New Roman" panose="02020603050405020304" pitchFamily="18" charset="0"/>
              </a:rPr>
              <a:t>The </a:t>
            </a:r>
            <a:r>
              <a:rPr lang="en-GB" altLang="en-US" sz="2800" b="1" i="1">
                <a:cs typeface="Times New Roman" panose="02020603050405020304" pitchFamily="18" charset="0"/>
              </a:rPr>
              <a:t>maximum</a:t>
            </a:r>
            <a:r>
              <a:rPr lang="en-GB" altLang="en-US" sz="2800">
                <a:cs typeface="Times New Roman" panose="02020603050405020304" pitchFamily="18" charset="0"/>
              </a:rPr>
              <a:t> and </a:t>
            </a:r>
            <a:r>
              <a:rPr lang="en-GB" altLang="en-US" sz="2800" b="1" i="1">
                <a:cs typeface="Times New Roman" panose="02020603050405020304" pitchFamily="18" charset="0"/>
              </a:rPr>
              <a:t>minimum</a:t>
            </a:r>
            <a:r>
              <a:rPr lang="en-GB" altLang="en-US" sz="2800">
                <a:cs typeface="Times New Roman" panose="02020603050405020304" pitchFamily="18" charset="0"/>
              </a:rPr>
              <a:t>, represented by the extreme ends of the 'whiskers' 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GB" altLang="en-US" sz="2400">
                <a:cs typeface="Times New Roman" panose="02020603050405020304" pitchFamily="18" charset="0"/>
              </a:rPr>
              <a:t>provided these are no more than 1.5 × IQR.</a:t>
            </a:r>
          </a:p>
          <a:p>
            <a:pPr marL="609600" indent="-609600" eaLnBrk="1" hangingPunct="1"/>
            <a:r>
              <a:rPr lang="en-GB" altLang="en-US" sz="2800">
                <a:cs typeface="Times New Roman" panose="02020603050405020304" pitchFamily="18" charset="0"/>
              </a:rPr>
              <a:t>Outliers, any data points beyond 1.5 × IQR, represented as *, ie by an asterix.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>
            <a:extLst>
              <a:ext uri="{FF2B5EF4-FFF2-40B4-BE49-F238E27FC236}">
                <a16:creationId xmlns:a16="http://schemas.microsoft.com/office/drawing/2014/main" id="{8C83B8B9-B3B2-66A2-9E8F-F62619D917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066800"/>
          <a:ext cx="9144000" cy="347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tb Graph" r:id="rId2" imgW="5029200" imgH="3359160" progId="MinitabGraph.Document">
                  <p:embed/>
                </p:oleObj>
              </mc:Choice>
              <mc:Fallback>
                <p:oleObj name="Mtb Graph" r:id="rId2" imgW="5029200" imgH="3359160" progId="MinitabGraph.Document">
                  <p:embed/>
                  <p:pic>
                    <p:nvPicPr>
                      <p:cNvPr id="3074" name="Object 2">
                        <a:extLst>
                          <a:ext uri="{FF2B5EF4-FFF2-40B4-BE49-F238E27FC236}">
                            <a16:creationId xmlns:a16="http://schemas.microsoft.com/office/drawing/2014/main" id="{8C83B8B9-B3B2-66A2-9E8F-F62619D917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21504" b="21504"/>
                      <a:stretch>
                        <a:fillRect/>
                      </a:stretch>
                    </p:blipFill>
                    <p:spPr bwMode="auto">
                      <a:xfrm>
                        <a:off x="0" y="1066800"/>
                        <a:ext cx="9144000" cy="347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>
            <a:extLst>
              <a:ext uri="{FF2B5EF4-FFF2-40B4-BE49-F238E27FC236}">
                <a16:creationId xmlns:a16="http://schemas.microsoft.com/office/drawing/2014/main" id="{A243D388-B501-6AD9-31F2-BD9D79CF93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tb Graph" r:id="rId2" imgW="5029200" imgH="3359160" progId="MinitabGraph.Document">
                  <p:embed/>
                </p:oleObj>
              </mc:Choice>
              <mc:Fallback>
                <p:oleObj name="Mtb Graph" r:id="rId2" imgW="5029200" imgH="3359160" progId="MinitabGraph.Document">
                  <p:embed/>
                  <p:pic>
                    <p:nvPicPr>
                      <p:cNvPr id="4098" name="Object 2">
                        <a:extLst>
                          <a:ext uri="{FF2B5EF4-FFF2-40B4-BE49-F238E27FC236}">
                            <a16:creationId xmlns:a16="http://schemas.microsoft.com/office/drawing/2014/main" id="{A243D388-B501-6AD9-31F2-BD9D79CF93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AAD0048-ACED-22CF-4967-A0BD9F562A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08" r="15350"/>
          <a:stretch/>
        </p:blipFill>
        <p:spPr>
          <a:xfrm>
            <a:off x="467544" y="980728"/>
            <a:ext cx="7740352" cy="54289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1CA502-0C9F-462C-99C1-4FC030570B15}"/>
              </a:ext>
            </a:extLst>
          </p:cNvPr>
          <p:cNvSpPr txBox="1"/>
          <p:nvPr/>
        </p:nvSpPr>
        <p:spPr>
          <a:xfrm>
            <a:off x="323528" y="177642"/>
            <a:ext cx="354898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Module Marks</a:t>
            </a:r>
          </a:p>
          <a:p>
            <a:r>
              <a:rPr lang="en-GB" sz="1400" dirty="0">
                <a:solidFill>
                  <a:schemeClr val="tx1"/>
                </a:solidFill>
              </a:rPr>
              <a:t>Year One, Semester One (not your </a:t>
            </a:r>
            <a:r>
              <a:rPr lang="en-GB" sz="1400" dirty="0" err="1">
                <a:solidFill>
                  <a:schemeClr val="tx1"/>
                </a:solidFill>
              </a:rPr>
              <a:t>yeargroup</a:t>
            </a:r>
            <a:r>
              <a:rPr lang="en-GB" sz="1400" dirty="0">
                <a:solidFill>
                  <a:schemeClr val="tx1"/>
                </a:solidFill>
              </a:rPr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3962020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>
            <a:extLst>
              <a:ext uri="{FF2B5EF4-FFF2-40B4-BE49-F238E27FC236}">
                <a16:creationId xmlns:a16="http://schemas.microsoft.com/office/drawing/2014/main" id="{961E7519-7FE5-129C-7E83-765FD31E4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en-US" sz="4400"/>
              <a:t>Continuous Data</a:t>
            </a:r>
          </a:p>
        </p:txBody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3744F928-B0D0-92B9-412D-FBAFC30C5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1pPr>
            <a:lvl2pPr marL="739775" indent="-28257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9pPr>
          </a:lstStyle>
          <a:p>
            <a:pPr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sz="3200" dirty="0">
                <a:cs typeface="Times New Roman" panose="02020603050405020304" pitchFamily="18" charset="0"/>
              </a:rPr>
              <a:t>Summaries :</a:t>
            </a:r>
          </a:p>
          <a:p>
            <a:pPr lvl="1">
              <a:spcBef>
                <a:spcPts val="700"/>
              </a:spcBef>
              <a:buFont typeface="Times New Roman" panose="02020603050405020304" pitchFamily="18" charset="0"/>
              <a:buChar char="–"/>
            </a:pPr>
            <a:r>
              <a:rPr lang="en-GB" altLang="en-US" sz="2800" i="1" dirty="0">
                <a:cs typeface="Times New Roman" panose="02020603050405020304" pitchFamily="18" charset="0"/>
              </a:rPr>
              <a:t>grouped frequency tables </a:t>
            </a:r>
          </a:p>
          <a:p>
            <a:pPr lvl="1">
              <a:spcBef>
                <a:spcPts val="700"/>
              </a:spcBef>
              <a:buFont typeface="Times New Roman" panose="02020603050405020304" pitchFamily="18" charset="0"/>
              <a:buChar char="–"/>
            </a:pPr>
            <a:r>
              <a:rPr lang="en-GB" altLang="en-US" sz="2800" dirty="0">
                <a:cs typeface="Times New Roman" panose="02020603050405020304" pitchFamily="18" charset="0"/>
              </a:rPr>
              <a:t> </a:t>
            </a:r>
            <a:r>
              <a:rPr lang="en-GB" altLang="en-US" sz="2800" i="1" dirty="0">
                <a:cs typeface="Times New Roman" panose="02020603050405020304" pitchFamily="18" charset="0"/>
              </a:rPr>
              <a:t>summary statistics</a:t>
            </a:r>
            <a:r>
              <a:rPr lang="en-GB" altLang="en-US" sz="2800" dirty="0"/>
              <a:t> </a:t>
            </a:r>
            <a:r>
              <a:rPr lang="en-GB" altLang="en-US" sz="2800" dirty="0" err="1">
                <a:cs typeface="Times New Roman" panose="02020603050405020304" pitchFamily="18" charset="0"/>
              </a:rPr>
              <a:t>eg</a:t>
            </a:r>
            <a:r>
              <a:rPr lang="en-GB" altLang="en-US" sz="2800" dirty="0">
                <a:cs typeface="Times New Roman" panose="02020603050405020304" pitchFamily="18" charset="0"/>
              </a:rPr>
              <a:t> averages</a:t>
            </a:r>
            <a:r>
              <a:rPr lang="en-GB" altLang="en-US" sz="2800" dirty="0"/>
              <a:t> </a:t>
            </a:r>
          </a:p>
          <a:p>
            <a:pPr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sz="3200" dirty="0">
                <a:cs typeface="Times New Roman" panose="02020603050405020304" pitchFamily="18" charset="0"/>
              </a:rPr>
              <a:t>Displays </a:t>
            </a:r>
          </a:p>
          <a:p>
            <a:pPr lvl="1">
              <a:spcBef>
                <a:spcPts val="700"/>
              </a:spcBef>
              <a:buFont typeface="Times New Roman" panose="02020603050405020304" pitchFamily="18" charset="0"/>
              <a:buChar char="–"/>
            </a:pPr>
            <a:r>
              <a:rPr lang="en-GB" altLang="en-US" sz="2800" i="1" dirty="0" err="1">
                <a:cs typeface="Times New Roman" panose="02020603050405020304" pitchFamily="18" charset="0"/>
              </a:rPr>
              <a:t>dotplots</a:t>
            </a:r>
            <a:r>
              <a:rPr lang="en-GB" altLang="en-US" sz="2800" i="1" dirty="0">
                <a:cs typeface="Times New Roman" panose="02020603050405020304" pitchFamily="18" charset="0"/>
              </a:rPr>
              <a:t>,</a:t>
            </a:r>
            <a:r>
              <a:rPr lang="en-GB" altLang="en-US" sz="2800" dirty="0">
                <a:cs typeface="Times New Roman" panose="02020603050405020304" pitchFamily="18" charset="0"/>
              </a:rPr>
              <a:t> </a:t>
            </a:r>
            <a:r>
              <a:rPr lang="en-GB" altLang="en-US" sz="2800" i="1" dirty="0">
                <a:cs typeface="Times New Roman" panose="02020603050405020304" pitchFamily="18" charset="0"/>
              </a:rPr>
              <a:t>stem-and-leaf diagrams, histograms, box and whisker plots (a.k.a. boxplots)</a:t>
            </a:r>
            <a:r>
              <a:rPr lang="en-GB" altLang="en-US" sz="2800" dirty="0"/>
              <a:t> </a:t>
            </a:r>
          </a:p>
          <a:p>
            <a:pPr lvl="1">
              <a:spcBef>
                <a:spcPts val="700"/>
              </a:spcBef>
              <a:buFont typeface="Times New Roman" panose="02020603050405020304" pitchFamily="18" charset="0"/>
              <a:buChar char="–"/>
            </a:pPr>
            <a:r>
              <a:rPr lang="en-GB" altLang="en-US" sz="2800" dirty="0"/>
              <a:t>More on these in the next couple of practicals.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9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4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6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1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Object 1">
            <a:extLst>
              <a:ext uri="{FF2B5EF4-FFF2-40B4-BE49-F238E27FC236}">
                <a16:creationId xmlns:a16="http://schemas.microsoft.com/office/drawing/2014/main" id="{F2ED7A73-2934-0476-F69A-6A3EF010BC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066800"/>
          <a:ext cx="9144000" cy="347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7561905" imgH="2761905" progId="">
                  <p:embed/>
                </p:oleObj>
              </mc:Choice>
              <mc:Fallback>
                <p:oleObj r:id="rId3" imgW="7561905" imgH="2761905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66800"/>
                        <a:ext cx="9144000" cy="34798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>
            <a:extLst>
              <a:ext uri="{FF2B5EF4-FFF2-40B4-BE49-F238E27FC236}">
                <a16:creationId xmlns:a16="http://schemas.microsoft.com/office/drawing/2014/main" id="{CCC6230A-01D2-1E13-7063-294750F47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en-US" sz="4400">
                <a:cs typeface="Times New Roman" panose="02020603050405020304" pitchFamily="18" charset="0"/>
              </a:rPr>
              <a:t>What are we looking for?</a:t>
            </a:r>
            <a:r>
              <a:rPr lang="en-GB" altLang="en-US" sz="4400"/>
              <a:t> </a:t>
            </a:r>
          </a:p>
        </p:txBody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0DE6B731-9D21-2522-0470-2F7AE92BC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1pPr>
            <a:lvl2pPr marL="739775" indent="-28257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GB" altLang="en-US" sz="2800" b="1">
                <a:cs typeface="Times New Roman" panose="02020603050405020304" pitchFamily="18" charset="0"/>
              </a:rPr>
              <a:t>Location – </a:t>
            </a:r>
            <a:r>
              <a:rPr lang="en-GB" altLang="en-US">
                <a:cs typeface="Times New Roman" panose="02020603050405020304" pitchFamily="18" charset="0"/>
              </a:rPr>
              <a:t>What is a “representative” value?  the “centre” of the data?</a:t>
            </a:r>
            <a:r>
              <a:rPr lang="en-GB" altLang="en-US" sz="2800"/>
              <a:t> 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n-GB" altLang="en-US" sz="2800" b="1">
                <a:cs typeface="Times New Roman" panose="02020603050405020304" pitchFamily="18" charset="0"/>
              </a:rPr>
              <a:t>Spread </a:t>
            </a:r>
            <a:r>
              <a:rPr lang="en-GB" altLang="en-US" sz="2800">
                <a:cs typeface="Times New Roman" panose="02020603050405020304" pitchFamily="18" charset="0"/>
              </a:rPr>
              <a:t>– </a:t>
            </a:r>
            <a:r>
              <a:rPr lang="en-GB" altLang="en-US">
                <a:cs typeface="Times New Roman" panose="02020603050405020304" pitchFamily="18" charset="0"/>
              </a:rPr>
              <a:t>How variable is the data?  What range or dispersion?</a:t>
            </a:r>
            <a:r>
              <a:rPr lang="en-GB" altLang="en-US"/>
              <a:t> 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n-GB" altLang="en-US" sz="2800" b="1">
                <a:cs typeface="Times New Roman" panose="02020603050405020304" pitchFamily="18" charset="0"/>
              </a:rPr>
              <a:t>Shape – </a:t>
            </a:r>
            <a:r>
              <a:rPr lang="en-GB" altLang="en-US">
                <a:cs typeface="Times New Roman" panose="02020603050405020304" pitchFamily="18" charset="0"/>
              </a:rPr>
              <a:t>Are there unusual or outlying values?  					Mistakes? Or crucial evidence?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GB" altLang="en-US">
                <a:cs typeface="Times New Roman" panose="02020603050405020304" pitchFamily="18" charset="0"/>
              </a:rPr>
              <a:t>Is there more than one group? Bimodal? Multimodal?</a:t>
            </a:r>
            <a:r>
              <a:rPr lang="en-GB" altLang="en-US"/>
              <a:t>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GB" altLang="en-US">
                <a:cs typeface="Times New Roman" panose="02020603050405020304" pitchFamily="18" charset="0"/>
              </a:rPr>
              <a:t>Symmetric or skewed? To the right (positively skewed)? Or the left (negatively skewed)?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n-GB" altLang="en-US" sz="2800" b="1">
                <a:cs typeface="Times New Roman" panose="02020603050405020304" pitchFamily="18" charset="0"/>
              </a:rPr>
              <a:t>Important ranges – </a:t>
            </a:r>
            <a:r>
              <a:rPr lang="en-GB" altLang="en-US">
                <a:cs typeface="Times New Roman" panose="02020603050405020304" pitchFamily="18" charset="0"/>
              </a:rPr>
              <a:t>eg what proportion lie inside target specifications? </a:t>
            </a:r>
            <a:r>
              <a:rPr lang="en-GB" altLang="en-US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9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3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8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5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>
            <a:extLst>
              <a:ext uri="{FF2B5EF4-FFF2-40B4-BE49-F238E27FC236}">
                <a16:creationId xmlns:a16="http://schemas.microsoft.com/office/drawing/2014/main" id="{F0023446-0970-6B0B-AE30-D7D2DA58B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en-US" sz="4400">
                <a:cs typeface="Times New Roman" panose="02020603050405020304" pitchFamily="18" charset="0"/>
              </a:rPr>
              <a:t>Comparisons</a:t>
            </a:r>
            <a:r>
              <a:rPr lang="en-GB" altLang="en-US" sz="4400"/>
              <a:t> </a:t>
            </a:r>
          </a:p>
        </p:txBody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FCFFD172-10E2-54C0-50BA-9F51364DC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1pPr>
            <a:lvl2pPr marL="739775" indent="-28257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9pPr>
          </a:lstStyle>
          <a:p>
            <a:pPr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sz="3200">
                <a:cs typeface="Times New Roman" panose="02020603050405020304" pitchFamily="18" charset="0"/>
              </a:rPr>
              <a:t>Different subgroups eg </a:t>
            </a:r>
          </a:p>
          <a:p>
            <a:pPr lvl="1">
              <a:spcBef>
                <a:spcPts val="700"/>
              </a:spcBef>
              <a:buFont typeface="Times New Roman" panose="02020603050405020304" pitchFamily="18" charset="0"/>
              <a:buChar char="–"/>
            </a:pPr>
            <a:r>
              <a:rPr lang="en-GB" altLang="en-US" sz="2800">
                <a:cs typeface="Times New Roman" panose="02020603050405020304" pitchFamily="18" charset="0"/>
              </a:rPr>
              <a:t> male versus female</a:t>
            </a:r>
          </a:p>
          <a:p>
            <a:pPr lvl="1">
              <a:spcBef>
                <a:spcPts val="700"/>
              </a:spcBef>
              <a:buFont typeface="Times New Roman" panose="02020603050405020304" pitchFamily="18" charset="0"/>
              <a:buChar char="–"/>
            </a:pPr>
            <a:r>
              <a:rPr lang="en-GB" altLang="en-US" sz="2800">
                <a:cs typeface="Times New Roman" panose="02020603050405020304" pitchFamily="18" charset="0"/>
              </a:rPr>
              <a:t> different age groups</a:t>
            </a:r>
          </a:p>
          <a:p>
            <a:pPr lvl="1">
              <a:spcBef>
                <a:spcPts val="700"/>
              </a:spcBef>
              <a:buFont typeface="Times New Roman" panose="02020603050405020304" pitchFamily="18" charset="0"/>
              <a:buChar char="–"/>
            </a:pPr>
            <a:r>
              <a:rPr lang="en-GB" altLang="en-US" sz="2800">
                <a:cs typeface="Times New Roman" panose="02020603050405020304" pitchFamily="18" charset="0"/>
              </a:rPr>
              <a:t> different income groups</a:t>
            </a:r>
          </a:p>
          <a:p>
            <a:pPr lvl="1">
              <a:spcBef>
                <a:spcPts val="700"/>
              </a:spcBef>
              <a:buFont typeface="Times New Roman" panose="02020603050405020304" pitchFamily="18" charset="0"/>
              <a:buChar char="–"/>
            </a:pPr>
            <a:r>
              <a:rPr lang="en-GB" altLang="en-US" sz="2800">
                <a:cs typeface="Times New Roman" panose="02020603050405020304" pitchFamily="18" charset="0"/>
              </a:rPr>
              <a:t>etc</a:t>
            </a:r>
            <a:r>
              <a:rPr lang="en-GB" altLang="en-US" sz="280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9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4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9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4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>
            <a:extLst>
              <a:ext uri="{FF2B5EF4-FFF2-40B4-BE49-F238E27FC236}">
                <a16:creationId xmlns:a16="http://schemas.microsoft.com/office/drawing/2014/main" id="{D1541BD3-8792-794C-1C43-041B7344D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altLang="en-US" sz="4400">
                <a:cs typeface="Times New Roman" panose="02020603050405020304" pitchFamily="18" charset="0"/>
              </a:rPr>
              <a:t>Some Pitfalls</a:t>
            </a:r>
            <a:r>
              <a:rPr lang="en-GB" altLang="en-US" sz="4400"/>
              <a:t> </a:t>
            </a:r>
          </a:p>
        </p:txBody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6338766B-9060-A006-5EC7-8A5840BD9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1pPr>
            <a:lvl2pPr marL="739775" indent="-28257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Noto Sans CJK SC Regular" charset="0"/>
              </a:defRPr>
            </a:lvl9pPr>
          </a:lstStyle>
          <a:p>
            <a:pPr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sz="3200">
                <a:cs typeface="Times New Roman" panose="02020603050405020304" pitchFamily="18" charset="0"/>
              </a:rPr>
              <a:t>Summary statistics</a:t>
            </a:r>
          </a:p>
          <a:p>
            <a:pPr lvl="1">
              <a:spcBef>
                <a:spcPts val="700"/>
              </a:spcBef>
              <a:buFont typeface="Times New Roman" panose="02020603050405020304" pitchFamily="18" charset="0"/>
              <a:buChar char="–"/>
            </a:pPr>
            <a:r>
              <a:rPr lang="en-GB" altLang="en-US" sz="2800">
                <a:cs typeface="Times New Roman" panose="02020603050405020304" pitchFamily="18" charset="0"/>
              </a:rPr>
              <a:t> rarely make sense for qualitative, discrete data</a:t>
            </a:r>
            <a:r>
              <a:rPr lang="en-GB" altLang="en-US" sz="2800"/>
              <a:t> </a:t>
            </a:r>
          </a:p>
          <a:p>
            <a:pPr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sz="3200">
                <a:cs typeface="Times New Roman" panose="02020603050405020304" pitchFamily="18" charset="0"/>
              </a:rPr>
              <a:t>Barcharts and tables</a:t>
            </a:r>
          </a:p>
          <a:p>
            <a:pPr lvl="1">
              <a:spcBef>
                <a:spcPts val="700"/>
              </a:spcBef>
              <a:buFont typeface="Times New Roman" panose="02020603050405020304" pitchFamily="18" charset="0"/>
              <a:buChar char="–"/>
            </a:pPr>
            <a:r>
              <a:rPr lang="en-GB" altLang="en-US" sz="2800">
                <a:cs typeface="Times New Roman" panose="02020603050405020304" pitchFamily="18" charset="0"/>
              </a:rPr>
              <a:t> do not work well when number of possible responses</a:t>
            </a:r>
            <a:r>
              <a:rPr lang="en-GB" altLang="en-US" sz="2800"/>
              <a:t> is large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9" dur="1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6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4742272-65A6-C016-C909-0862BC6A28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cs typeface="Times New Roman" panose="02020603050405020304" pitchFamily="18" charset="0"/>
              </a:rPr>
              <a:t>Summary Statistics</a:t>
            </a:r>
            <a:r>
              <a:rPr lang="en-GB" altLang="en-US"/>
              <a:t> -</a:t>
            </a:r>
            <a:r>
              <a:rPr lang="en-GB" altLang="en-US">
                <a:cs typeface="Times New Roman" panose="02020603050405020304" pitchFamily="18" charset="0"/>
              </a:rPr>
              <a:t>Location</a:t>
            </a:r>
            <a:r>
              <a:rPr lang="en-GB" altLang="en-US"/>
              <a:t>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8E61F48-594A-5F6A-EECE-CC68DE821A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b="1">
                <a:cs typeface="Times New Roman" panose="02020603050405020304" pitchFamily="18" charset="0"/>
              </a:rPr>
              <a:t>The Median</a:t>
            </a:r>
            <a:r>
              <a:rPr lang="en-GB" altLang="en-US">
                <a:cs typeface="Times New Roman" panose="02020603050405020304" pitchFamily="18" charset="0"/>
              </a:rPr>
              <a:t>, </a:t>
            </a:r>
            <a:r>
              <a:rPr lang="en-GB" altLang="en-US" b="1" i="1">
                <a:cs typeface="Times New Roman" panose="02020603050405020304" pitchFamily="18" charset="0"/>
              </a:rPr>
              <a:t>m</a:t>
            </a:r>
            <a:r>
              <a:rPr lang="en-GB" altLang="en-US"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GB" altLang="en-US">
                <a:cs typeface="Times New Roman" panose="02020603050405020304" pitchFamily="18" charset="0"/>
              </a:rPr>
              <a:t>Put data in increasing order </a:t>
            </a:r>
          </a:p>
          <a:p>
            <a:pPr eaLnBrk="1" hangingPunct="1"/>
            <a:r>
              <a:rPr lang="en-GB" altLang="en-US">
                <a:cs typeface="Times New Roman" panose="02020603050405020304" pitchFamily="18" charset="0"/>
              </a:rPr>
              <a:t>50% of data lie below </a:t>
            </a:r>
            <a:r>
              <a:rPr lang="en-GB" altLang="en-US" b="1" i="1">
                <a:cs typeface="Times New Roman" panose="02020603050405020304" pitchFamily="18" charset="0"/>
              </a:rPr>
              <a:t>m</a:t>
            </a:r>
            <a:r>
              <a:rPr lang="en-GB" altLang="en-US">
                <a:cs typeface="Times New Roman" panose="02020603050405020304" pitchFamily="18" charset="0"/>
              </a:rPr>
              <a:t>, 50% above</a:t>
            </a:r>
          </a:p>
          <a:p>
            <a:pPr eaLnBrk="1" hangingPunct="1"/>
            <a:r>
              <a:rPr lang="en-GB" altLang="en-US">
                <a:cs typeface="Times New Roman" panose="02020603050405020304" pitchFamily="18" charset="0"/>
              </a:rPr>
              <a:t>If </a:t>
            </a:r>
            <a:r>
              <a:rPr lang="en-GB" altLang="en-US" b="1" i="1">
                <a:cs typeface="Times New Roman" panose="02020603050405020304" pitchFamily="18" charset="0"/>
              </a:rPr>
              <a:t>n</a:t>
            </a:r>
            <a:r>
              <a:rPr lang="en-GB" altLang="en-US">
                <a:cs typeface="Times New Roman" panose="02020603050405020304" pitchFamily="18" charset="0"/>
              </a:rPr>
              <a:t> odd : </a:t>
            </a:r>
            <a:r>
              <a:rPr lang="en-GB" altLang="en-US" b="1" i="1">
                <a:cs typeface="Times New Roman" panose="02020603050405020304" pitchFamily="18" charset="0"/>
              </a:rPr>
              <a:t>m</a:t>
            </a:r>
            <a:r>
              <a:rPr lang="en-GB" altLang="en-US">
                <a:cs typeface="Times New Roman" panose="02020603050405020304" pitchFamily="18" charset="0"/>
              </a:rPr>
              <a:t> = middle value </a:t>
            </a:r>
          </a:p>
          <a:p>
            <a:pPr eaLnBrk="1" hangingPunct="1"/>
            <a:r>
              <a:rPr lang="en-GB" altLang="en-US">
                <a:cs typeface="Times New Roman" panose="02020603050405020304" pitchFamily="18" charset="0"/>
              </a:rPr>
              <a:t>If </a:t>
            </a:r>
            <a:r>
              <a:rPr lang="en-GB" altLang="en-US" b="1" i="1">
                <a:cs typeface="Times New Roman" panose="02020603050405020304" pitchFamily="18" charset="0"/>
              </a:rPr>
              <a:t>n</a:t>
            </a:r>
            <a:r>
              <a:rPr lang="en-GB" altLang="en-US">
                <a:cs typeface="Times New Roman" panose="02020603050405020304" pitchFamily="18" charset="0"/>
              </a:rPr>
              <a:t> even : </a:t>
            </a:r>
            <a:r>
              <a:rPr lang="en-GB" altLang="en-US" b="1" i="1">
                <a:cs typeface="Times New Roman" panose="02020603050405020304" pitchFamily="18" charset="0"/>
              </a:rPr>
              <a:t>m</a:t>
            </a:r>
            <a:r>
              <a:rPr lang="en-GB" altLang="en-US">
                <a:cs typeface="Times New Roman" panose="02020603050405020304" pitchFamily="18" charset="0"/>
              </a:rPr>
              <a:t> = average of middle two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A67A37A-BED6-C0CA-D7A1-59CA79F25C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19200"/>
          </a:xfrm>
        </p:spPr>
        <p:txBody>
          <a:bodyPr/>
          <a:lstStyle/>
          <a:p>
            <a:pPr eaLnBrk="1" hangingPunct="1"/>
            <a:r>
              <a:rPr lang="en-GB" altLang="en-US">
                <a:cs typeface="Times New Roman" panose="02020603050405020304" pitchFamily="18" charset="0"/>
              </a:rPr>
              <a:t>The Mean,</a:t>
            </a:r>
            <a:r>
              <a:rPr lang="en-GB" altLang="en-US"/>
              <a:t> </a:t>
            </a:r>
            <a:r>
              <a:rPr lang="en-GB" altLang="en-US" b="1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DA752F8-C84C-B796-A3D1-9AFD2CF99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766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200" b="1">
                <a:cs typeface="Times New Roman" panose="02020603050405020304" pitchFamily="18" charset="0"/>
              </a:rPr>
              <a:t> </a:t>
            </a:r>
            <a:r>
              <a:rPr lang="en-GB" altLang="en-US" sz="1400"/>
              <a:t> </a:t>
            </a:r>
            <a:endParaRPr lang="en-GB" altLang="en-US"/>
          </a:p>
        </p:txBody>
      </p:sp>
      <p:graphicFrame>
        <p:nvGraphicFramePr>
          <p:cNvPr id="1026" name="Object 4">
            <a:extLst>
              <a:ext uri="{FF2B5EF4-FFF2-40B4-BE49-F238E27FC236}">
                <a16:creationId xmlns:a16="http://schemas.microsoft.com/office/drawing/2014/main" id="{1DB5DFD3-DBC5-E187-4BBE-A932E03CDD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1200" y="533400"/>
          <a:ext cx="10683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215640" progId="Equation.3">
                  <p:embed/>
                </p:oleObj>
              </mc:Choice>
              <mc:Fallback>
                <p:oleObj name="Equation" r:id="rId2" imgW="126720" imgH="215640" progId="Equation.3">
                  <p:embed/>
                  <p:pic>
                    <p:nvPicPr>
                      <p:cNvPr id="1026" name="Object 4">
                        <a:extLst>
                          <a:ext uri="{FF2B5EF4-FFF2-40B4-BE49-F238E27FC236}">
                            <a16:creationId xmlns:a16="http://schemas.microsoft.com/office/drawing/2014/main" id="{1DB5DFD3-DBC5-E187-4BBE-A932E03CDD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33400"/>
                        <a:ext cx="1068388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7">
            <a:extLst>
              <a:ext uri="{FF2B5EF4-FFF2-40B4-BE49-F238E27FC236}">
                <a16:creationId xmlns:a16="http://schemas.microsoft.com/office/drawing/2014/main" id="{5E3CE324-D42D-B986-1018-FCFF860D0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4263" y="3100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027" name="Object 6">
            <a:extLst>
              <a:ext uri="{FF2B5EF4-FFF2-40B4-BE49-F238E27FC236}">
                <a16:creationId xmlns:a16="http://schemas.microsoft.com/office/drawing/2014/main" id="{F96511A2-7D3A-C8E8-C173-212950ECCC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1828800"/>
          <a:ext cx="6553200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892300" imgH="660400" progId="Equation.3">
                  <p:embed/>
                </p:oleObj>
              </mc:Choice>
              <mc:Fallback>
                <p:oleObj r:id="rId4" imgW="1892300" imgH="660400" progId="Equation.3">
                  <p:embed/>
                  <p:pic>
                    <p:nvPicPr>
                      <p:cNvPr id="1027" name="Object 6">
                        <a:extLst>
                          <a:ext uri="{FF2B5EF4-FFF2-40B4-BE49-F238E27FC236}">
                            <a16:creationId xmlns:a16="http://schemas.microsoft.com/office/drawing/2014/main" id="{F96511A2-7D3A-C8E8-C173-212950ECCC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828800"/>
                        <a:ext cx="6553200" cy="227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44C9A9E-4576-4C82-6D65-D5B32D5382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cs typeface="Times New Roman" panose="02020603050405020304" pitchFamily="18" charset="0"/>
              </a:rPr>
              <a:t>The Mode</a:t>
            </a:r>
            <a:r>
              <a:rPr lang="en-GB" altLang="en-US"/>
              <a:t>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B47B1D7-CC34-7C4F-DDFE-68E4EE38C8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cs typeface="Times New Roman" panose="02020603050405020304" pitchFamily="18" charset="0"/>
              </a:rPr>
              <a:t>The most frequently observed value</a:t>
            </a:r>
            <a:r>
              <a:rPr lang="en-GB" altLang="en-US"/>
              <a:t> </a:t>
            </a:r>
          </a:p>
          <a:p>
            <a:pPr eaLnBrk="1" hangingPunct="1"/>
            <a:r>
              <a:rPr lang="en-GB" altLang="en-US">
                <a:cs typeface="Times New Roman" panose="02020603050405020304" pitchFamily="18" charset="0"/>
              </a:rPr>
              <a:t>Possibly of interest for discrete data</a:t>
            </a:r>
          </a:p>
          <a:p>
            <a:pPr eaLnBrk="1" hangingPunct="1"/>
            <a:r>
              <a:rPr lang="en-GB" altLang="en-US">
                <a:cs typeface="Times New Roman" panose="02020603050405020304" pitchFamily="18" charset="0"/>
              </a:rPr>
              <a:t>For measurement data, rarely of interest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Noto Sans CJK SC Regular"/>
      </a:majorFont>
      <a:minorFont>
        <a:latin typeface="Times New Roman"/>
        <a:ea typeface="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Noto Sans CJK SC Regula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Noto Sans CJK SC Regular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644</Words>
  <Application>Microsoft Office PowerPoint</Application>
  <PresentationFormat>On-screen Show (4:3)</PresentationFormat>
  <Paragraphs>115</Paragraphs>
  <Slides>18</Slides>
  <Notes>6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Times New Roman</vt:lpstr>
      <vt:lpstr>Noto Sans CJK SC Regular</vt:lpstr>
      <vt:lpstr>DejaVu Sans</vt:lpstr>
      <vt:lpstr>Wingdings</vt:lpstr>
      <vt:lpstr>Office Theme</vt:lpstr>
      <vt:lpstr>Microsoft Equation 3.0</vt:lpstr>
      <vt:lpstr>Minitab 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 Statistics -Location </vt:lpstr>
      <vt:lpstr>The Mean,  </vt:lpstr>
      <vt:lpstr>The Mode </vt:lpstr>
      <vt:lpstr>Mean versus Median </vt:lpstr>
      <vt:lpstr>Measures of Spread </vt:lpstr>
      <vt:lpstr>Standard Deviation  s or SD(x) </vt:lpstr>
      <vt:lpstr>Descriptive Statistics: Time on Social Networking Sites</vt:lpstr>
      <vt:lpstr>Accuracy of results </vt:lpstr>
      <vt:lpstr>Box and Whisker Plot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</dc:title>
  <dc:creator>John Lane</dc:creator>
  <cp:lastModifiedBy>Adam Vellender [asv2] (Staff)</cp:lastModifiedBy>
  <cp:revision>17</cp:revision>
  <cp:lastPrinted>1601-01-01T00:00:00Z</cp:lastPrinted>
  <dcterms:created xsi:type="dcterms:W3CDTF">2002-10-01T20:50:26Z</dcterms:created>
  <dcterms:modified xsi:type="dcterms:W3CDTF">2024-10-09T10:43:08Z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dfecbd-fc97-4e8a-a9cd-19ed496c406e_Enabled">
    <vt:lpwstr>true</vt:lpwstr>
  </property>
  <property fmtid="{D5CDD505-2E9C-101B-9397-08002B2CF9AE}" pid="3" name="MSIP_Label_f2dfecbd-fc97-4e8a-a9cd-19ed496c406e_SetDate">
    <vt:lpwstr>2024-10-09T10:05:00Z</vt:lpwstr>
  </property>
  <property fmtid="{D5CDD505-2E9C-101B-9397-08002B2CF9AE}" pid="4" name="MSIP_Label_f2dfecbd-fc97-4e8a-a9cd-19ed496c406e_Method">
    <vt:lpwstr>Standard</vt:lpwstr>
  </property>
  <property fmtid="{D5CDD505-2E9C-101B-9397-08002B2CF9AE}" pid="5" name="MSIP_Label_f2dfecbd-fc97-4e8a-a9cd-19ed496c406e_Name">
    <vt:lpwstr>defa4170-0d19-0005-0004-bc88714345d2</vt:lpwstr>
  </property>
  <property fmtid="{D5CDD505-2E9C-101B-9397-08002B2CF9AE}" pid="6" name="MSIP_Label_f2dfecbd-fc97-4e8a-a9cd-19ed496c406e_SiteId">
    <vt:lpwstr>d47b090e-3f5a-4ca0-84d0-9f89d269f175</vt:lpwstr>
  </property>
  <property fmtid="{D5CDD505-2E9C-101B-9397-08002B2CF9AE}" pid="7" name="MSIP_Label_f2dfecbd-fc97-4e8a-a9cd-19ed496c406e_ActionId">
    <vt:lpwstr>915d529d-d7c3-4f0e-8b53-4eaec1fed8b4</vt:lpwstr>
  </property>
  <property fmtid="{D5CDD505-2E9C-101B-9397-08002B2CF9AE}" pid="8" name="MSIP_Label_f2dfecbd-fc97-4e8a-a9cd-19ed496c406e_ContentBits">
    <vt:lpwstr>0</vt:lpwstr>
  </property>
</Properties>
</file>